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notesMasterIdLst>
    <p:notesMasterId r:id="rId18"/>
  </p:notesMasterIdLst>
  <p:handoutMasterIdLst>
    <p:handoutMasterId r:id="rId19"/>
  </p:handoutMasterIdLst>
  <p:sldIdLst>
    <p:sldId id="256" r:id="rId2"/>
    <p:sldId id="483" r:id="rId3"/>
    <p:sldId id="473" r:id="rId4"/>
    <p:sldId id="482" r:id="rId5"/>
    <p:sldId id="484" r:id="rId6"/>
    <p:sldId id="489" r:id="rId7"/>
    <p:sldId id="477" r:id="rId8"/>
    <p:sldId id="478" r:id="rId9"/>
    <p:sldId id="479" r:id="rId10"/>
    <p:sldId id="480" r:id="rId11"/>
    <p:sldId id="481" r:id="rId12"/>
    <p:sldId id="485" r:id="rId13"/>
    <p:sldId id="486" r:id="rId14"/>
    <p:sldId id="487" r:id="rId15"/>
    <p:sldId id="488" r:id="rId16"/>
    <p:sldId id="454" r:id="rId17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unette, Mihaela" initials="B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F0"/>
    <a:srgbClr val="CBD1E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21" autoAdjust="0"/>
    <p:restoredTop sz="71055" autoAdjust="0"/>
  </p:normalViewPr>
  <p:slideViewPr>
    <p:cSldViewPr snapToGrid="0" showGuides="1">
      <p:cViewPr varScale="1">
        <p:scale>
          <a:sx n="93" d="100"/>
          <a:sy n="93" d="100"/>
        </p:scale>
        <p:origin x="1099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CEC98-7B42-4232-A04A-B35062F43809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62892D-7A32-443F-9A05-7D51A5E1ABA7}">
      <dgm:prSet phldrT="[Text]" custT="1"/>
      <dgm:spPr/>
      <dgm:t>
        <a:bodyPr/>
        <a:lstStyle/>
        <a:p>
          <a:r>
            <a:rPr lang="en-US" sz="700" b="1" dirty="0" smtClean="0"/>
            <a:t>ICAO EUR/NAT Regional Office</a:t>
          </a:r>
          <a:endParaRPr lang="en-US" sz="700" b="1" dirty="0"/>
        </a:p>
      </dgm:t>
    </dgm:pt>
    <dgm:pt modelId="{934A2B9F-C3EF-43D3-8837-F4861B14CE08}" type="parTrans" cxnId="{DCB82DCF-3527-4588-A1E8-85D383D27FDB}">
      <dgm:prSet/>
      <dgm:spPr/>
      <dgm:t>
        <a:bodyPr/>
        <a:lstStyle/>
        <a:p>
          <a:endParaRPr lang="en-US" sz="900"/>
        </a:p>
      </dgm:t>
    </dgm:pt>
    <dgm:pt modelId="{6E44A6E3-59B3-47CB-AF81-68111B3FC59A}" type="sibTrans" cxnId="{DCB82DCF-3527-4588-A1E8-85D383D27FDB}">
      <dgm:prSet/>
      <dgm:spPr/>
      <dgm:t>
        <a:bodyPr/>
        <a:lstStyle/>
        <a:p>
          <a:endParaRPr lang="en-US" sz="900"/>
        </a:p>
      </dgm:t>
    </dgm:pt>
    <dgm:pt modelId="{AECF709C-E690-4257-968F-63FC4EFE36BD}">
      <dgm:prSet phldrT="[Text]" custT="1"/>
      <dgm:spPr/>
      <dgm:t>
        <a:bodyPr/>
        <a:lstStyle/>
        <a:p>
          <a:r>
            <a:rPr lang="en-US" sz="700" b="1" dirty="0" smtClean="0"/>
            <a:t>56 Contracting States</a:t>
          </a:r>
          <a:endParaRPr lang="en-US" sz="700" b="1" dirty="0"/>
        </a:p>
      </dgm:t>
    </dgm:pt>
    <dgm:pt modelId="{61F6D329-49D5-434F-BC6E-BB61063FED14}" type="parTrans" cxnId="{8939885A-BA29-481E-8CC7-BED8EC23EC7B}">
      <dgm:prSet custT="1"/>
      <dgm:spPr/>
      <dgm:t>
        <a:bodyPr/>
        <a:lstStyle/>
        <a:p>
          <a:endParaRPr lang="en-US" sz="100" dirty="0"/>
        </a:p>
      </dgm:t>
    </dgm:pt>
    <dgm:pt modelId="{C8640A8A-C0DF-4FC0-AB67-0645BD47A23E}" type="sibTrans" cxnId="{8939885A-BA29-481E-8CC7-BED8EC23EC7B}">
      <dgm:prSet/>
      <dgm:spPr/>
      <dgm:t>
        <a:bodyPr/>
        <a:lstStyle/>
        <a:p>
          <a:endParaRPr lang="en-US" sz="900"/>
        </a:p>
      </dgm:t>
    </dgm:pt>
    <dgm:pt modelId="{CB0EE2A0-4B1C-46F4-8606-29DE50376AB3}">
      <dgm:prSet phldrT="[Text]" custT="1"/>
      <dgm:spPr/>
      <dgm:t>
        <a:bodyPr/>
        <a:lstStyle/>
        <a:p>
          <a:r>
            <a:rPr lang="en-US" sz="700" b="1" dirty="0" smtClean="0"/>
            <a:t>Supra National entities</a:t>
          </a:r>
          <a:endParaRPr lang="en-US" sz="700" b="1" dirty="0"/>
        </a:p>
      </dgm:t>
    </dgm:pt>
    <dgm:pt modelId="{374DA866-1EA9-464A-A346-3AFFE7CB9815}" type="parTrans" cxnId="{348EEA7F-E456-4AB1-9356-219F58D8D678}">
      <dgm:prSet custT="1"/>
      <dgm:spPr/>
      <dgm:t>
        <a:bodyPr/>
        <a:lstStyle/>
        <a:p>
          <a:endParaRPr lang="en-US" sz="100" dirty="0"/>
        </a:p>
      </dgm:t>
    </dgm:pt>
    <dgm:pt modelId="{686A72BA-F32E-420E-BC76-AEDE19466F1B}" type="sibTrans" cxnId="{348EEA7F-E456-4AB1-9356-219F58D8D678}">
      <dgm:prSet/>
      <dgm:spPr/>
      <dgm:t>
        <a:bodyPr/>
        <a:lstStyle/>
        <a:p>
          <a:endParaRPr lang="en-US" sz="900"/>
        </a:p>
      </dgm:t>
    </dgm:pt>
    <dgm:pt modelId="{C3F1FD24-8551-46E6-9FCB-68A5FB45F72E}">
      <dgm:prSet phldrT="[Text]" custT="1"/>
      <dgm:spPr/>
      <dgm:t>
        <a:bodyPr/>
        <a:lstStyle/>
        <a:p>
          <a:r>
            <a:rPr lang="en-US" sz="700" b="1" dirty="0" smtClean="0"/>
            <a:t>RSOO/</a:t>
          </a:r>
        </a:p>
        <a:p>
          <a:r>
            <a:rPr lang="en-US" sz="700" b="1" dirty="0" smtClean="0"/>
            <a:t>RAIOs</a:t>
          </a:r>
          <a:endParaRPr lang="en-US" sz="700" b="1" dirty="0"/>
        </a:p>
      </dgm:t>
    </dgm:pt>
    <dgm:pt modelId="{CCF1A414-8D83-4D0C-B28B-7B899B9237A5}" type="parTrans" cxnId="{5CAB83CF-4E66-40BC-99B0-59FB974EB0BA}">
      <dgm:prSet custT="1"/>
      <dgm:spPr/>
      <dgm:t>
        <a:bodyPr/>
        <a:lstStyle/>
        <a:p>
          <a:endParaRPr lang="en-US" sz="100" dirty="0"/>
        </a:p>
      </dgm:t>
    </dgm:pt>
    <dgm:pt modelId="{A4F75E69-3ABE-4B41-BF9F-558DA7EFFEBF}" type="sibTrans" cxnId="{5CAB83CF-4E66-40BC-99B0-59FB974EB0BA}">
      <dgm:prSet/>
      <dgm:spPr/>
      <dgm:t>
        <a:bodyPr/>
        <a:lstStyle/>
        <a:p>
          <a:endParaRPr lang="en-US" sz="900"/>
        </a:p>
      </dgm:t>
    </dgm:pt>
    <dgm:pt modelId="{23969612-8FF9-4712-A455-91A771F89131}">
      <dgm:prSet phldrT="[Text]" custT="1"/>
      <dgm:spPr/>
      <dgm:t>
        <a:bodyPr/>
        <a:lstStyle/>
        <a:p>
          <a:r>
            <a:rPr lang="en-US" sz="700" b="1" dirty="0" smtClean="0"/>
            <a:t>ATM Coop</a:t>
          </a:r>
          <a:endParaRPr lang="en-US" sz="700" b="1" dirty="0"/>
        </a:p>
      </dgm:t>
    </dgm:pt>
    <dgm:pt modelId="{395BAF2B-77AC-4C87-A77D-86605C284DA0}" type="parTrans" cxnId="{18FD7FAF-8BED-4D2E-8E6F-200174960E54}">
      <dgm:prSet custT="1"/>
      <dgm:spPr/>
      <dgm:t>
        <a:bodyPr/>
        <a:lstStyle/>
        <a:p>
          <a:endParaRPr lang="en-US" sz="100" dirty="0"/>
        </a:p>
      </dgm:t>
    </dgm:pt>
    <dgm:pt modelId="{1ABCBDEA-1508-4EB0-9E59-C263DEDE0D28}" type="sibTrans" cxnId="{18FD7FAF-8BED-4D2E-8E6F-200174960E54}">
      <dgm:prSet/>
      <dgm:spPr/>
      <dgm:t>
        <a:bodyPr/>
        <a:lstStyle/>
        <a:p>
          <a:endParaRPr lang="en-US" sz="900"/>
        </a:p>
      </dgm:t>
    </dgm:pt>
    <dgm:pt modelId="{447AE930-6E03-4EC5-A853-A0725A635F5F}">
      <dgm:prSet phldrT="[Text]" custT="1"/>
      <dgm:spPr/>
      <dgm:t>
        <a:bodyPr/>
        <a:lstStyle/>
        <a:p>
          <a:r>
            <a:rPr lang="en-US" sz="600" b="1" dirty="0" smtClean="0"/>
            <a:t>Regional  Civil Aviation Conferences</a:t>
          </a:r>
          <a:endParaRPr lang="en-US" sz="600" b="1" dirty="0"/>
        </a:p>
      </dgm:t>
    </dgm:pt>
    <dgm:pt modelId="{C0192E9C-4BAF-4229-AFE5-9EEF214C6ACB}" type="parTrans" cxnId="{E7ACE6DE-5CF1-4585-8CCE-54A2B2E0EEBA}">
      <dgm:prSet custT="1"/>
      <dgm:spPr/>
      <dgm:t>
        <a:bodyPr/>
        <a:lstStyle/>
        <a:p>
          <a:endParaRPr lang="en-US" sz="100" dirty="0"/>
        </a:p>
      </dgm:t>
    </dgm:pt>
    <dgm:pt modelId="{6D86223D-8760-4818-84BC-167678CEF401}" type="sibTrans" cxnId="{E7ACE6DE-5CF1-4585-8CCE-54A2B2E0EEBA}">
      <dgm:prSet/>
      <dgm:spPr/>
      <dgm:t>
        <a:bodyPr/>
        <a:lstStyle/>
        <a:p>
          <a:endParaRPr lang="en-US" sz="900"/>
        </a:p>
      </dgm:t>
    </dgm:pt>
    <dgm:pt modelId="{EB57FE45-696A-461D-8A19-9524A1363D03}" type="pres">
      <dgm:prSet presAssocID="{01CCEC98-7B42-4232-A04A-B35062F438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853753-B424-4551-BBE1-52980BE2B350}" type="pres">
      <dgm:prSet presAssocID="{DB62892D-7A32-443F-9A05-7D51A5E1ABA7}" presName="centerShape" presStyleLbl="node0" presStyleIdx="0" presStyleCnt="1"/>
      <dgm:spPr/>
      <dgm:t>
        <a:bodyPr/>
        <a:lstStyle/>
        <a:p>
          <a:endParaRPr lang="en-US"/>
        </a:p>
      </dgm:t>
    </dgm:pt>
    <dgm:pt modelId="{7BEAB54F-157F-4650-B194-CACCB0CA6656}" type="pres">
      <dgm:prSet presAssocID="{61F6D329-49D5-434F-BC6E-BB61063FED14}" presName="Name9" presStyleLbl="parChTrans1D2" presStyleIdx="0" presStyleCnt="5"/>
      <dgm:spPr/>
      <dgm:t>
        <a:bodyPr/>
        <a:lstStyle/>
        <a:p>
          <a:endParaRPr lang="en-US"/>
        </a:p>
      </dgm:t>
    </dgm:pt>
    <dgm:pt modelId="{2A0BF7C4-EB19-412B-A9B2-4B93273CFDC0}" type="pres">
      <dgm:prSet presAssocID="{61F6D329-49D5-434F-BC6E-BB61063FED14}" presName="connTx" presStyleLbl="parChTrans1D2" presStyleIdx="0" presStyleCnt="5"/>
      <dgm:spPr/>
      <dgm:t>
        <a:bodyPr/>
        <a:lstStyle/>
        <a:p>
          <a:endParaRPr lang="en-US"/>
        </a:p>
      </dgm:t>
    </dgm:pt>
    <dgm:pt modelId="{5F83624A-6DE2-4864-AE4C-6D36B4344C9F}" type="pres">
      <dgm:prSet presAssocID="{AECF709C-E690-4257-968F-63FC4EFE36B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CF1921-369F-49C2-AE27-732C81E22CB8}" type="pres">
      <dgm:prSet presAssocID="{374DA866-1EA9-464A-A346-3AFFE7CB9815}" presName="Name9" presStyleLbl="parChTrans1D2" presStyleIdx="1" presStyleCnt="5"/>
      <dgm:spPr/>
      <dgm:t>
        <a:bodyPr/>
        <a:lstStyle/>
        <a:p>
          <a:endParaRPr lang="en-US"/>
        </a:p>
      </dgm:t>
    </dgm:pt>
    <dgm:pt modelId="{CBC7F287-9CAA-4631-8172-8C0DD2979A5E}" type="pres">
      <dgm:prSet presAssocID="{374DA866-1EA9-464A-A346-3AFFE7CB9815}" presName="connTx" presStyleLbl="parChTrans1D2" presStyleIdx="1" presStyleCnt="5"/>
      <dgm:spPr/>
      <dgm:t>
        <a:bodyPr/>
        <a:lstStyle/>
        <a:p>
          <a:endParaRPr lang="en-US"/>
        </a:p>
      </dgm:t>
    </dgm:pt>
    <dgm:pt modelId="{C2D479CB-3E13-45C8-AEED-27361443687F}" type="pres">
      <dgm:prSet presAssocID="{CB0EE2A0-4B1C-46F4-8606-29DE50376AB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4613E-4EA3-41C3-B22A-DF7EAF832C0A}" type="pres">
      <dgm:prSet presAssocID="{CCF1A414-8D83-4D0C-B28B-7B899B9237A5}" presName="Name9" presStyleLbl="parChTrans1D2" presStyleIdx="2" presStyleCnt="5"/>
      <dgm:spPr/>
      <dgm:t>
        <a:bodyPr/>
        <a:lstStyle/>
        <a:p>
          <a:endParaRPr lang="en-US"/>
        </a:p>
      </dgm:t>
    </dgm:pt>
    <dgm:pt modelId="{C4EF52B7-0034-46B3-A546-12D447289C72}" type="pres">
      <dgm:prSet presAssocID="{CCF1A414-8D83-4D0C-B28B-7B899B9237A5}" presName="connTx" presStyleLbl="parChTrans1D2" presStyleIdx="2" presStyleCnt="5"/>
      <dgm:spPr/>
      <dgm:t>
        <a:bodyPr/>
        <a:lstStyle/>
        <a:p>
          <a:endParaRPr lang="en-US"/>
        </a:p>
      </dgm:t>
    </dgm:pt>
    <dgm:pt modelId="{A97086D0-D73E-4B28-99F7-E269466D540A}" type="pres">
      <dgm:prSet presAssocID="{C3F1FD24-8551-46E6-9FCB-68A5FB45F7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0C79F-C0D1-4BE0-9BD7-A4091C42EDE1}" type="pres">
      <dgm:prSet presAssocID="{395BAF2B-77AC-4C87-A77D-86605C284DA0}" presName="Name9" presStyleLbl="parChTrans1D2" presStyleIdx="3" presStyleCnt="5"/>
      <dgm:spPr/>
      <dgm:t>
        <a:bodyPr/>
        <a:lstStyle/>
        <a:p>
          <a:endParaRPr lang="en-US"/>
        </a:p>
      </dgm:t>
    </dgm:pt>
    <dgm:pt modelId="{9383BF8B-9FBE-4360-9611-AF309EA9CFCC}" type="pres">
      <dgm:prSet presAssocID="{395BAF2B-77AC-4C87-A77D-86605C284DA0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13222C2-63CF-41EB-B185-8F44C18E70C3}" type="pres">
      <dgm:prSet presAssocID="{23969612-8FF9-4712-A455-91A771F8913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0FF1A-9F61-4B84-B732-149D6F4CBB18}" type="pres">
      <dgm:prSet presAssocID="{C0192E9C-4BAF-4229-AFE5-9EEF214C6ACB}" presName="Name9" presStyleLbl="parChTrans1D2" presStyleIdx="4" presStyleCnt="5"/>
      <dgm:spPr/>
      <dgm:t>
        <a:bodyPr/>
        <a:lstStyle/>
        <a:p>
          <a:endParaRPr lang="en-US"/>
        </a:p>
      </dgm:t>
    </dgm:pt>
    <dgm:pt modelId="{B4FC69A0-A63F-469A-996B-C0B1ABC0347E}" type="pres">
      <dgm:prSet presAssocID="{C0192E9C-4BAF-4229-AFE5-9EEF214C6ACB}" presName="connTx" presStyleLbl="parChTrans1D2" presStyleIdx="4" presStyleCnt="5"/>
      <dgm:spPr/>
      <dgm:t>
        <a:bodyPr/>
        <a:lstStyle/>
        <a:p>
          <a:endParaRPr lang="en-US"/>
        </a:p>
      </dgm:t>
    </dgm:pt>
    <dgm:pt modelId="{C6767952-E143-4CC2-B4A7-CC844DBB064E}" type="pres">
      <dgm:prSet presAssocID="{447AE930-6E03-4EC5-A853-A0725A635F5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155FC4-0DF1-451D-8828-16E71CE8824E}" type="presOf" srcId="{01CCEC98-7B42-4232-A04A-B35062F43809}" destId="{EB57FE45-696A-461D-8A19-9524A1363D03}" srcOrd="0" destOrd="0" presId="urn:microsoft.com/office/officeart/2005/8/layout/radial1"/>
    <dgm:cxn modelId="{BBECFA71-4BFA-409B-A3A8-0EEF39177057}" type="presOf" srcId="{C3F1FD24-8551-46E6-9FCB-68A5FB45F72E}" destId="{A97086D0-D73E-4B28-99F7-E269466D540A}" srcOrd="0" destOrd="0" presId="urn:microsoft.com/office/officeart/2005/8/layout/radial1"/>
    <dgm:cxn modelId="{D46FA7DA-9892-4DF4-A954-F06432508DAC}" type="presOf" srcId="{DB62892D-7A32-443F-9A05-7D51A5E1ABA7}" destId="{A3853753-B424-4551-BBE1-52980BE2B350}" srcOrd="0" destOrd="0" presId="urn:microsoft.com/office/officeart/2005/8/layout/radial1"/>
    <dgm:cxn modelId="{0EC1417D-B3B4-45B0-A649-5CAC22BB0411}" type="presOf" srcId="{23969612-8FF9-4712-A455-91A771F89131}" destId="{313222C2-63CF-41EB-B185-8F44C18E70C3}" srcOrd="0" destOrd="0" presId="urn:microsoft.com/office/officeart/2005/8/layout/radial1"/>
    <dgm:cxn modelId="{58A431F2-E21E-4DBC-8090-5BFF847838A9}" type="presOf" srcId="{61F6D329-49D5-434F-BC6E-BB61063FED14}" destId="{2A0BF7C4-EB19-412B-A9B2-4B93273CFDC0}" srcOrd="1" destOrd="0" presId="urn:microsoft.com/office/officeart/2005/8/layout/radial1"/>
    <dgm:cxn modelId="{18FD7FAF-8BED-4D2E-8E6F-200174960E54}" srcId="{DB62892D-7A32-443F-9A05-7D51A5E1ABA7}" destId="{23969612-8FF9-4712-A455-91A771F89131}" srcOrd="3" destOrd="0" parTransId="{395BAF2B-77AC-4C87-A77D-86605C284DA0}" sibTransId="{1ABCBDEA-1508-4EB0-9E59-C263DEDE0D28}"/>
    <dgm:cxn modelId="{679535D7-464D-41A7-8350-9C4C4F1D8849}" type="presOf" srcId="{395BAF2B-77AC-4C87-A77D-86605C284DA0}" destId="{C990C79F-C0D1-4BE0-9BD7-A4091C42EDE1}" srcOrd="0" destOrd="0" presId="urn:microsoft.com/office/officeart/2005/8/layout/radial1"/>
    <dgm:cxn modelId="{7E5D300D-6444-44E6-AA21-FF158A26FAA5}" type="presOf" srcId="{374DA866-1EA9-464A-A346-3AFFE7CB9815}" destId="{CBC7F287-9CAA-4631-8172-8C0DD2979A5E}" srcOrd="1" destOrd="0" presId="urn:microsoft.com/office/officeart/2005/8/layout/radial1"/>
    <dgm:cxn modelId="{ABCDBA21-63D0-4952-988B-DF306390D0D4}" type="presOf" srcId="{CB0EE2A0-4B1C-46F4-8606-29DE50376AB3}" destId="{C2D479CB-3E13-45C8-AEED-27361443687F}" srcOrd="0" destOrd="0" presId="urn:microsoft.com/office/officeart/2005/8/layout/radial1"/>
    <dgm:cxn modelId="{02227D3D-871A-43C5-AFE7-181A56A33E5E}" type="presOf" srcId="{CCF1A414-8D83-4D0C-B28B-7B899B9237A5}" destId="{C4EF52B7-0034-46B3-A546-12D447289C72}" srcOrd="1" destOrd="0" presId="urn:microsoft.com/office/officeart/2005/8/layout/radial1"/>
    <dgm:cxn modelId="{095C11E4-0CA7-4EC2-A3DD-005B1C854BF4}" type="presOf" srcId="{395BAF2B-77AC-4C87-A77D-86605C284DA0}" destId="{9383BF8B-9FBE-4360-9611-AF309EA9CFCC}" srcOrd="1" destOrd="0" presId="urn:microsoft.com/office/officeart/2005/8/layout/radial1"/>
    <dgm:cxn modelId="{B312F99D-633F-4AEB-968A-561B65E32D95}" type="presOf" srcId="{C0192E9C-4BAF-4229-AFE5-9EEF214C6ACB}" destId="{B4FC69A0-A63F-469A-996B-C0B1ABC0347E}" srcOrd="1" destOrd="0" presId="urn:microsoft.com/office/officeart/2005/8/layout/radial1"/>
    <dgm:cxn modelId="{E7ACE6DE-5CF1-4585-8CCE-54A2B2E0EEBA}" srcId="{DB62892D-7A32-443F-9A05-7D51A5E1ABA7}" destId="{447AE930-6E03-4EC5-A853-A0725A635F5F}" srcOrd="4" destOrd="0" parTransId="{C0192E9C-4BAF-4229-AFE5-9EEF214C6ACB}" sibTransId="{6D86223D-8760-4818-84BC-167678CEF401}"/>
    <dgm:cxn modelId="{5CAB83CF-4E66-40BC-99B0-59FB974EB0BA}" srcId="{DB62892D-7A32-443F-9A05-7D51A5E1ABA7}" destId="{C3F1FD24-8551-46E6-9FCB-68A5FB45F72E}" srcOrd="2" destOrd="0" parTransId="{CCF1A414-8D83-4D0C-B28B-7B899B9237A5}" sibTransId="{A4F75E69-3ABE-4B41-BF9F-558DA7EFFEBF}"/>
    <dgm:cxn modelId="{8939885A-BA29-481E-8CC7-BED8EC23EC7B}" srcId="{DB62892D-7A32-443F-9A05-7D51A5E1ABA7}" destId="{AECF709C-E690-4257-968F-63FC4EFE36BD}" srcOrd="0" destOrd="0" parTransId="{61F6D329-49D5-434F-BC6E-BB61063FED14}" sibTransId="{C8640A8A-C0DF-4FC0-AB67-0645BD47A23E}"/>
    <dgm:cxn modelId="{348EEA7F-E456-4AB1-9356-219F58D8D678}" srcId="{DB62892D-7A32-443F-9A05-7D51A5E1ABA7}" destId="{CB0EE2A0-4B1C-46F4-8606-29DE50376AB3}" srcOrd="1" destOrd="0" parTransId="{374DA866-1EA9-464A-A346-3AFFE7CB9815}" sibTransId="{686A72BA-F32E-420E-BC76-AEDE19466F1B}"/>
    <dgm:cxn modelId="{74EECC73-6F6D-46CB-B9FF-F17F9A296CE3}" type="presOf" srcId="{374DA866-1EA9-464A-A346-3AFFE7CB9815}" destId="{5ECF1921-369F-49C2-AE27-732C81E22CB8}" srcOrd="0" destOrd="0" presId="urn:microsoft.com/office/officeart/2005/8/layout/radial1"/>
    <dgm:cxn modelId="{1B545A33-EC88-4FA9-B09D-A9BC60318F6A}" type="presOf" srcId="{447AE930-6E03-4EC5-A853-A0725A635F5F}" destId="{C6767952-E143-4CC2-B4A7-CC844DBB064E}" srcOrd="0" destOrd="0" presId="urn:microsoft.com/office/officeart/2005/8/layout/radial1"/>
    <dgm:cxn modelId="{368C1A5A-0AF4-4331-9CBA-BEDD916ABB5D}" type="presOf" srcId="{61F6D329-49D5-434F-BC6E-BB61063FED14}" destId="{7BEAB54F-157F-4650-B194-CACCB0CA6656}" srcOrd="0" destOrd="0" presId="urn:microsoft.com/office/officeart/2005/8/layout/radial1"/>
    <dgm:cxn modelId="{CE6481A8-F67E-4294-8EFC-F08B56C46494}" type="presOf" srcId="{AECF709C-E690-4257-968F-63FC4EFE36BD}" destId="{5F83624A-6DE2-4864-AE4C-6D36B4344C9F}" srcOrd="0" destOrd="0" presId="urn:microsoft.com/office/officeart/2005/8/layout/radial1"/>
    <dgm:cxn modelId="{DCB82DCF-3527-4588-A1E8-85D383D27FDB}" srcId="{01CCEC98-7B42-4232-A04A-B35062F43809}" destId="{DB62892D-7A32-443F-9A05-7D51A5E1ABA7}" srcOrd="0" destOrd="0" parTransId="{934A2B9F-C3EF-43D3-8837-F4861B14CE08}" sibTransId="{6E44A6E3-59B3-47CB-AF81-68111B3FC59A}"/>
    <dgm:cxn modelId="{7AD431B3-6AD5-4A7E-B40F-45D6705F0536}" type="presOf" srcId="{C0192E9C-4BAF-4229-AFE5-9EEF214C6ACB}" destId="{ED30FF1A-9F61-4B84-B732-149D6F4CBB18}" srcOrd="0" destOrd="0" presId="urn:microsoft.com/office/officeart/2005/8/layout/radial1"/>
    <dgm:cxn modelId="{BA058813-4A84-4C3E-847A-668D857CFB38}" type="presOf" srcId="{CCF1A414-8D83-4D0C-B28B-7B899B9237A5}" destId="{4794613E-4EA3-41C3-B22A-DF7EAF832C0A}" srcOrd="0" destOrd="0" presId="urn:microsoft.com/office/officeart/2005/8/layout/radial1"/>
    <dgm:cxn modelId="{7D52837C-9B65-48A6-B28E-EB18EAE7B3CC}" type="presParOf" srcId="{EB57FE45-696A-461D-8A19-9524A1363D03}" destId="{A3853753-B424-4551-BBE1-52980BE2B350}" srcOrd="0" destOrd="0" presId="urn:microsoft.com/office/officeart/2005/8/layout/radial1"/>
    <dgm:cxn modelId="{3C96AABC-4B58-4C49-8609-640315DBA885}" type="presParOf" srcId="{EB57FE45-696A-461D-8A19-9524A1363D03}" destId="{7BEAB54F-157F-4650-B194-CACCB0CA6656}" srcOrd="1" destOrd="0" presId="urn:microsoft.com/office/officeart/2005/8/layout/radial1"/>
    <dgm:cxn modelId="{768B5C2E-AA34-4A99-AADE-315FB1130118}" type="presParOf" srcId="{7BEAB54F-157F-4650-B194-CACCB0CA6656}" destId="{2A0BF7C4-EB19-412B-A9B2-4B93273CFDC0}" srcOrd="0" destOrd="0" presId="urn:microsoft.com/office/officeart/2005/8/layout/radial1"/>
    <dgm:cxn modelId="{F3B00969-A5F4-40E6-8B1E-053BAE68419A}" type="presParOf" srcId="{EB57FE45-696A-461D-8A19-9524A1363D03}" destId="{5F83624A-6DE2-4864-AE4C-6D36B4344C9F}" srcOrd="2" destOrd="0" presId="urn:microsoft.com/office/officeart/2005/8/layout/radial1"/>
    <dgm:cxn modelId="{E5913A6F-C98A-494D-8992-B6776C08101E}" type="presParOf" srcId="{EB57FE45-696A-461D-8A19-9524A1363D03}" destId="{5ECF1921-369F-49C2-AE27-732C81E22CB8}" srcOrd="3" destOrd="0" presId="urn:microsoft.com/office/officeart/2005/8/layout/radial1"/>
    <dgm:cxn modelId="{536A894C-2572-42C5-9787-D11BB2EF6473}" type="presParOf" srcId="{5ECF1921-369F-49C2-AE27-732C81E22CB8}" destId="{CBC7F287-9CAA-4631-8172-8C0DD2979A5E}" srcOrd="0" destOrd="0" presId="urn:microsoft.com/office/officeart/2005/8/layout/radial1"/>
    <dgm:cxn modelId="{1C81DD56-F52A-4E37-BAE4-43D21B260B77}" type="presParOf" srcId="{EB57FE45-696A-461D-8A19-9524A1363D03}" destId="{C2D479CB-3E13-45C8-AEED-27361443687F}" srcOrd="4" destOrd="0" presId="urn:microsoft.com/office/officeart/2005/8/layout/radial1"/>
    <dgm:cxn modelId="{486386BD-0F32-45CF-BF0B-F9F17058AFA2}" type="presParOf" srcId="{EB57FE45-696A-461D-8A19-9524A1363D03}" destId="{4794613E-4EA3-41C3-B22A-DF7EAF832C0A}" srcOrd="5" destOrd="0" presId="urn:microsoft.com/office/officeart/2005/8/layout/radial1"/>
    <dgm:cxn modelId="{59B764E3-73A0-464C-BB4D-E5FCFDA42BD3}" type="presParOf" srcId="{4794613E-4EA3-41C3-B22A-DF7EAF832C0A}" destId="{C4EF52B7-0034-46B3-A546-12D447289C72}" srcOrd="0" destOrd="0" presId="urn:microsoft.com/office/officeart/2005/8/layout/radial1"/>
    <dgm:cxn modelId="{F73FCC7F-576C-4A1C-B9E6-BED18EB89DD4}" type="presParOf" srcId="{EB57FE45-696A-461D-8A19-9524A1363D03}" destId="{A97086D0-D73E-4B28-99F7-E269466D540A}" srcOrd="6" destOrd="0" presId="urn:microsoft.com/office/officeart/2005/8/layout/radial1"/>
    <dgm:cxn modelId="{37036DB1-2094-4C42-A788-C9A2E9E1D922}" type="presParOf" srcId="{EB57FE45-696A-461D-8A19-9524A1363D03}" destId="{C990C79F-C0D1-4BE0-9BD7-A4091C42EDE1}" srcOrd="7" destOrd="0" presId="urn:microsoft.com/office/officeart/2005/8/layout/radial1"/>
    <dgm:cxn modelId="{F7B8A10C-0D6D-4D69-995C-07F60D6B3792}" type="presParOf" srcId="{C990C79F-C0D1-4BE0-9BD7-A4091C42EDE1}" destId="{9383BF8B-9FBE-4360-9611-AF309EA9CFCC}" srcOrd="0" destOrd="0" presId="urn:microsoft.com/office/officeart/2005/8/layout/radial1"/>
    <dgm:cxn modelId="{9BAC4776-2974-43B7-BAEE-7477650012CB}" type="presParOf" srcId="{EB57FE45-696A-461D-8A19-9524A1363D03}" destId="{313222C2-63CF-41EB-B185-8F44C18E70C3}" srcOrd="8" destOrd="0" presId="urn:microsoft.com/office/officeart/2005/8/layout/radial1"/>
    <dgm:cxn modelId="{8B55E818-11B3-4DA1-8825-5F606544C800}" type="presParOf" srcId="{EB57FE45-696A-461D-8A19-9524A1363D03}" destId="{ED30FF1A-9F61-4B84-B732-149D6F4CBB18}" srcOrd="9" destOrd="0" presId="urn:microsoft.com/office/officeart/2005/8/layout/radial1"/>
    <dgm:cxn modelId="{2010FDD5-7577-4F51-9DAA-E17A8120816F}" type="presParOf" srcId="{ED30FF1A-9F61-4B84-B732-149D6F4CBB18}" destId="{B4FC69A0-A63F-469A-996B-C0B1ABC0347E}" srcOrd="0" destOrd="0" presId="urn:microsoft.com/office/officeart/2005/8/layout/radial1"/>
    <dgm:cxn modelId="{74D709F6-2555-414D-BEBF-0EA469B38854}" type="presParOf" srcId="{EB57FE45-696A-461D-8A19-9524A1363D03}" destId="{C6767952-E143-4CC2-B4A7-CC844DBB064E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53753-B424-4551-BBE1-52980BE2B350}">
      <dsp:nvSpPr>
        <dsp:cNvPr id="0" name=""/>
        <dsp:cNvSpPr/>
      </dsp:nvSpPr>
      <dsp:spPr>
        <a:xfrm>
          <a:off x="1403233" y="934511"/>
          <a:ext cx="717532" cy="7175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ICAO EUR/NAT Regional Office</a:t>
          </a:r>
          <a:endParaRPr lang="en-US" sz="700" b="1" kern="1200" dirty="0"/>
        </a:p>
      </dsp:txBody>
      <dsp:txXfrm>
        <a:off x="1508313" y="1039591"/>
        <a:ext cx="507372" cy="507372"/>
      </dsp:txXfrm>
    </dsp:sp>
    <dsp:sp modelId="{7BEAB54F-157F-4650-B194-CACCB0CA6656}">
      <dsp:nvSpPr>
        <dsp:cNvPr id="0" name=""/>
        <dsp:cNvSpPr/>
      </dsp:nvSpPr>
      <dsp:spPr>
        <a:xfrm rot="16200000">
          <a:off x="1653985" y="808172"/>
          <a:ext cx="216027" cy="36650"/>
        </a:xfrm>
        <a:custGeom>
          <a:avLst/>
          <a:gdLst/>
          <a:ahLst/>
          <a:cxnLst/>
          <a:rect l="0" t="0" r="0" b="0"/>
          <a:pathLst>
            <a:path>
              <a:moveTo>
                <a:pt x="0" y="18325"/>
              </a:moveTo>
              <a:lnTo>
                <a:pt x="216027" y="183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 dirty="0"/>
        </a:p>
      </dsp:txBody>
      <dsp:txXfrm>
        <a:off x="1756598" y="821096"/>
        <a:ext cx="10801" cy="10801"/>
      </dsp:txXfrm>
    </dsp:sp>
    <dsp:sp modelId="{5F83624A-6DE2-4864-AE4C-6D36B4344C9F}">
      <dsp:nvSpPr>
        <dsp:cNvPr id="0" name=""/>
        <dsp:cNvSpPr/>
      </dsp:nvSpPr>
      <dsp:spPr>
        <a:xfrm>
          <a:off x="1403233" y="950"/>
          <a:ext cx="717532" cy="7175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56 Contracting States</a:t>
          </a:r>
          <a:endParaRPr lang="en-US" sz="700" b="1" kern="1200" dirty="0"/>
        </a:p>
      </dsp:txBody>
      <dsp:txXfrm>
        <a:off x="1508313" y="106030"/>
        <a:ext cx="507372" cy="507372"/>
      </dsp:txXfrm>
    </dsp:sp>
    <dsp:sp modelId="{5ECF1921-369F-49C2-AE27-732C81E22CB8}">
      <dsp:nvSpPr>
        <dsp:cNvPr id="0" name=""/>
        <dsp:cNvSpPr/>
      </dsp:nvSpPr>
      <dsp:spPr>
        <a:xfrm rot="20520000">
          <a:off x="2097920" y="1130709"/>
          <a:ext cx="216027" cy="36650"/>
        </a:xfrm>
        <a:custGeom>
          <a:avLst/>
          <a:gdLst/>
          <a:ahLst/>
          <a:cxnLst/>
          <a:rect l="0" t="0" r="0" b="0"/>
          <a:pathLst>
            <a:path>
              <a:moveTo>
                <a:pt x="0" y="18325"/>
              </a:moveTo>
              <a:lnTo>
                <a:pt x="216027" y="183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 dirty="0"/>
        </a:p>
      </dsp:txBody>
      <dsp:txXfrm>
        <a:off x="2200533" y="1143633"/>
        <a:ext cx="10801" cy="10801"/>
      </dsp:txXfrm>
    </dsp:sp>
    <dsp:sp modelId="{C2D479CB-3E13-45C8-AEED-27361443687F}">
      <dsp:nvSpPr>
        <dsp:cNvPr id="0" name=""/>
        <dsp:cNvSpPr/>
      </dsp:nvSpPr>
      <dsp:spPr>
        <a:xfrm>
          <a:off x="2291101" y="646025"/>
          <a:ext cx="717532" cy="7175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Supra National entities</a:t>
          </a:r>
          <a:endParaRPr lang="en-US" sz="700" b="1" kern="1200" dirty="0"/>
        </a:p>
      </dsp:txBody>
      <dsp:txXfrm>
        <a:off x="2396181" y="751105"/>
        <a:ext cx="507372" cy="507372"/>
      </dsp:txXfrm>
    </dsp:sp>
    <dsp:sp modelId="{4794613E-4EA3-41C3-B22A-DF7EAF832C0A}">
      <dsp:nvSpPr>
        <dsp:cNvPr id="0" name=""/>
        <dsp:cNvSpPr/>
      </dsp:nvSpPr>
      <dsp:spPr>
        <a:xfrm rot="3240000">
          <a:off x="1928352" y="1652585"/>
          <a:ext cx="216027" cy="36650"/>
        </a:xfrm>
        <a:custGeom>
          <a:avLst/>
          <a:gdLst/>
          <a:ahLst/>
          <a:cxnLst/>
          <a:rect l="0" t="0" r="0" b="0"/>
          <a:pathLst>
            <a:path>
              <a:moveTo>
                <a:pt x="0" y="18325"/>
              </a:moveTo>
              <a:lnTo>
                <a:pt x="216027" y="183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 dirty="0"/>
        </a:p>
      </dsp:txBody>
      <dsp:txXfrm>
        <a:off x="2030965" y="1665509"/>
        <a:ext cx="10801" cy="10801"/>
      </dsp:txXfrm>
    </dsp:sp>
    <dsp:sp modelId="{A97086D0-D73E-4B28-99F7-E269466D540A}">
      <dsp:nvSpPr>
        <dsp:cNvPr id="0" name=""/>
        <dsp:cNvSpPr/>
      </dsp:nvSpPr>
      <dsp:spPr>
        <a:xfrm>
          <a:off x="1951965" y="1689777"/>
          <a:ext cx="717532" cy="7175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RSOO/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RAIOs</a:t>
          </a:r>
          <a:endParaRPr lang="en-US" sz="700" b="1" kern="1200" dirty="0"/>
        </a:p>
      </dsp:txBody>
      <dsp:txXfrm>
        <a:off x="2057045" y="1794857"/>
        <a:ext cx="507372" cy="507372"/>
      </dsp:txXfrm>
    </dsp:sp>
    <dsp:sp modelId="{C990C79F-C0D1-4BE0-9BD7-A4091C42EDE1}">
      <dsp:nvSpPr>
        <dsp:cNvPr id="0" name=""/>
        <dsp:cNvSpPr/>
      </dsp:nvSpPr>
      <dsp:spPr>
        <a:xfrm rot="7560000">
          <a:off x="1379619" y="1652585"/>
          <a:ext cx="216027" cy="36650"/>
        </a:xfrm>
        <a:custGeom>
          <a:avLst/>
          <a:gdLst/>
          <a:ahLst/>
          <a:cxnLst/>
          <a:rect l="0" t="0" r="0" b="0"/>
          <a:pathLst>
            <a:path>
              <a:moveTo>
                <a:pt x="0" y="18325"/>
              </a:moveTo>
              <a:lnTo>
                <a:pt x="216027" y="183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 dirty="0"/>
        </a:p>
      </dsp:txBody>
      <dsp:txXfrm rot="10800000">
        <a:off x="1482232" y="1665509"/>
        <a:ext cx="10801" cy="10801"/>
      </dsp:txXfrm>
    </dsp:sp>
    <dsp:sp modelId="{313222C2-63CF-41EB-B185-8F44C18E70C3}">
      <dsp:nvSpPr>
        <dsp:cNvPr id="0" name=""/>
        <dsp:cNvSpPr/>
      </dsp:nvSpPr>
      <dsp:spPr>
        <a:xfrm>
          <a:off x="854500" y="1689777"/>
          <a:ext cx="717532" cy="7175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 smtClean="0"/>
            <a:t>ATM Coop</a:t>
          </a:r>
          <a:endParaRPr lang="en-US" sz="700" b="1" kern="1200" dirty="0"/>
        </a:p>
      </dsp:txBody>
      <dsp:txXfrm>
        <a:off x="959580" y="1794857"/>
        <a:ext cx="507372" cy="507372"/>
      </dsp:txXfrm>
    </dsp:sp>
    <dsp:sp modelId="{ED30FF1A-9F61-4B84-B732-149D6F4CBB18}">
      <dsp:nvSpPr>
        <dsp:cNvPr id="0" name=""/>
        <dsp:cNvSpPr/>
      </dsp:nvSpPr>
      <dsp:spPr>
        <a:xfrm rot="11880000">
          <a:off x="1210051" y="1130709"/>
          <a:ext cx="216027" cy="36650"/>
        </a:xfrm>
        <a:custGeom>
          <a:avLst/>
          <a:gdLst/>
          <a:ahLst/>
          <a:cxnLst/>
          <a:rect l="0" t="0" r="0" b="0"/>
          <a:pathLst>
            <a:path>
              <a:moveTo>
                <a:pt x="0" y="18325"/>
              </a:moveTo>
              <a:lnTo>
                <a:pt x="216027" y="183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" kern="1200" dirty="0"/>
        </a:p>
      </dsp:txBody>
      <dsp:txXfrm rot="10800000">
        <a:off x="1312664" y="1143633"/>
        <a:ext cx="10801" cy="10801"/>
      </dsp:txXfrm>
    </dsp:sp>
    <dsp:sp modelId="{C6767952-E143-4CC2-B4A7-CC844DBB064E}">
      <dsp:nvSpPr>
        <dsp:cNvPr id="0" name=""/>
        <dsp:cNvSpPr/>
      </dsp:nvSpPr>
      <dsp:spPr>
        <a:xfrm>
          <a:off x="515364" y="646025"/>
          <a:ext cx="717532" cy="7175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/>
            <a:t>Regional  Civil Aviation Conferences</a:t>
          </a:r>
          <a:endParaRPr lang="en-US" sz="600" b="1" kern="1200" dirty="0"/>
        </a:p>
      </dsp:txBody>
      <dsp:txXfrm>
        <a:off x="620444" y="751105"/>
        <a:ext cx="507372" cy="507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26F2F-99CD-43E4-877A-73FC0916249F}" type="datetimeFigureOut">
              <a:rPr lang="en-US" smtClean="0"/>
              <a:t>6/14/2022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31059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88167-6477-47F3-984C-7154653B05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078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42AC2-B296-44C0-A126-3F633784D461}" type="datetimeFigureOut">
              <a:rPr lang="en-US" smtClean="0"/>
              <a:t>6/14/2022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8259B-4B08-4F53-88A5-ABDFBBD3A1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8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8259B-4B08-4F53-88A5-ABDFBBD3A16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93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8259B-4B08-4F53-88A5-ABDFBBD3A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55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8259B-4B08-4F53-88A5-ABDFBBD3A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5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8259B-4B08-4F53-88A5-ABDFBBD3A16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62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8259B-4B08-4F53-88A5-ABDFBBD3A1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5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Wingdings" panose="05000000000000000000" pitchFamily="2" charset="2"/>
              <a:buNone/>
            </a:pPr>
            <a:endParaRPr lang="en-US" sz="1200" dirty="0" smtClean="0">
              <a:solidFill>
                <a:srgbClr val="279DD9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chemeClr val="accent4">
                  <a:lumMod val="1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856E0-E207-43F1-8E20-F02534830A1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862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8A94A-A1FB-442B-91F7-3F9A7026CAB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62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8259B-4B08-4F53-88A5-ABDFBBD3A16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6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518621"/>
            <a:ext cx="5607050" cy="4129622"/>
          </a:xfrm>
        </p:spPr>
        <p:txBody>
          <a:bodyPr/>
          <a:lstStyle/>
          <a:p>
            <a:pPr marL="0" marR="0" lvl="0" indent="0" algn="just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5721-7101-43EE-A63C-51C20F00476B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3546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smtClean="0"/>
              <a:t>Version Number/Revision Date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E1B24F-F84C-4AEF-B853-E4E5957EFE21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41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Version Number/Revision Date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1B24F-F84C-4AEF-B853-E4E5957EFE21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65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CA" smtClean="0"/>
              <a:t>Version Number/Revision Date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E1B24F-F84C-4AEF-B853-E4E5957EFE21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467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5721-7101-43EE-A63C-51C20F00476B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106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47356"/>
            <a:ext cx="9217023" cy="41529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41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29138"/>
            <a:ext cx="9144000" cy="41529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33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E83FC-E764-4556-B2F3-672750DF972E}"/>
              </a:ext>
            </a:extLst>
          </p:cNvPr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1"/>
          <p:cNvSpPr txBox="1">
            <a:spLocks/>
          </p:cNvSpPr>
          <p:nvPr userDrawn="1"/>
        </p:nvSpPr>
        <p:spPr>
          <a:xfrm>
            <a:off x="8041710" y="4894008"/>
            <a:ext cx="897698" cy="249492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58F4DD-2006-4F6F-A878-7C4B827655FF}" type="slidenum">
              <a:rPr lang="en-CA" sz="1100" smtClean="0">
                <a:solidFill>
                  <a:schemeClr val="bg1"/>
                </a:solidFill>
              </a:rPr>
              <a:t>‹#›</a:t>
            </a:fld>
            <a:endParaRPr lang="en-CA" sz="11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/>
          <p:cNvSpPr txBox="1">
            <a:spLocks/>
          </p:cNvSpPr>
          <p:nvPr userDrawn="1"/>
        </p:nvSpPr>
        <p:spPr>
          <a:xfrm>
            <a:off x="23644" y="4894008"/>
            <a:ext cx="2133600" cy="249492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100" dirty="0" smtClean="0">
                <a:solidFill>
                  <a:schemeClr val="bg1"/>
                </a:solidFill>
              </a:rPr>
              <a:t> © ICAO</a:t>
            </a:r>
            <a:endParaRPr lang="en-CA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48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81074"/>
            <a:ext cx="9143998" cy="471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11C9C-63C8-AC4E-BBBB-7ABBB3E56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2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-1"/>
            <a:ext cx="3635875" cy="517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34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resent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" y="517605"/>
            <a:ext cx="9144000" cy="4352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11C9C-63C8-AC4E-BBBB-7ABBB3E56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32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" y="-1"/>
            <a:ext cx="3635875" cy="5176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020E8E-684E-1B43-B79E-9EFE93612DA3}"/>
              </a:ext>
            </a:extLst>
          </p:cNvPr>
          <p:cNvSpPr/>
          <p:nvPr userDrawn="1"/>
        </p:nvSpPr>
        <p:spPr>
          <a:xfrm>
            <a:off x="-1" y="527520"/>
            <a:ext cx="9144000" cy="435996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8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13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F4ED-BF5C-412A-A34E-071AC520FC09}" type="datetime1">
              <a:rPr lang="en-CA" smtClean="0"/>
              <a:t>14/06/2022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TCB/GAT OP 2021-2022-2023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859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47356"/>
            <a:ext cx="9144000" cy="41529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83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7356"/>
            <a:ext cx="9143997" cy="415289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602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39799"/>
            <a:ext cx="9144000" cy="41529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230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lide Number Placeholder 1"/>
          <p:cNvSpPr txBox="1">
            <a:spLocks/>
          </p:cNvSpPr>
          <p:nvPr userDrawn="1"/>
        </p:nvSpPr>
        <p:spPr>
          <a:xfrm>
            <a:off x="23644" y="4894008"/>
            <a:ext cx="2133600" cy="249492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100" dirty="0" smtClean="0">
                <a:solidFill>
                  <a:schemeClr val="bg1"/>
                </a:solidFill>
              </a:rPr>
              <a:t> © ICAO</a:t>
            </a:r>
            <a:endParaRPr lang="en-CA" sz="11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1"/>
          <p:cNvSpPr txBox="1">
            <a:spLocks/>
          </p:cNvSpPr>
          <p:nvPr userDrawn="1"/>
        </p:nvSpPr>
        <p:spPr>
          <a:xfrm>
            <a:off x="7010400" y="4894008"/>
            <a:ext cx="2133600" cy="249492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CA" sz="11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/>
          <p:cNvSpPr txBox="1">
            <a:spLocks/>
          </p:cNvSpPr>
          <p:nvPr userDrawn="1"/>
        </p:nvSpPr>
        <p:spPr>
          <a:xfrm>
            <a:off x="8041710" y="4894008"/>
            <a:ext cx="897698" cy="249492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58F4DD-2006-4F6F-A878-7C4B827655FF}" type="slidenum">
              <a:rPr lang="en-CA" sz="1100" smtClean="0">
                <a:solidFill>
                  <a:schemeClr val="bg1"/>
                </a:solidFill>
              </a:rPr>
              <a:t>‹#›</a:t>
            </a:fld>
            <a:endParaRPr lang="en-CA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78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14"/>
            <a:ext cx="9144000" cy="41529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74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14"/>
            <a:ext cx="9144000" cy="41528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80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39799"/>
            <a:ext cx="9144000" cy="41529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75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8207"/>
            <a:ext cx="9144000" cy="41529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894008"/>
            <a:ext cx="9144000" cy="249492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0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-1"/>
            <a:ext cx="9143981" cy="9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54A4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79DD9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42562227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1"/>
          <p:cNvSpPr>
            <a:spLocks/>
          </p:cNvSpPr>
          <p:nvPr/>
        </p:nvSpPr>
        <p:spPr bwMode="auto">
          <a:xfrm>
            <a:off x="251520" y="3921038"/>
            <a:ext cx="4320480" cy="8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endParaRPr lang="en-GB" sz="3200" baseline="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5760" y="944561"/>
            <a:ext cx="8892480" cy="349624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600"/>
              </a:lnSpc>
              <a:tabLst>
                <a:tab pos="1255713" algn="l"/>
              </a:tabLst>
              <a:defRPr/>
            </a:pPr>
            <a:r>
              <a:rPr lang="en-US" sz="3200" b="1" spc="-20" dirty="0" smtClean="0">
                <a:solidFill>
                  <a:schemeClr val="accent1">
                    <a:lumMod val="75000"/>
                  </a:schemeClr>
                </a:solidFill>
              </a:rPr>
              <a:t>Implementing </a:t>
            </a:r>
            <a:r>
              <a:rPr lang="en-US" sz="3200" b="1" spc="-20" dirty="0">
                <a:solidFill>
                  <a:schemeClr val="accent1">
                    <a:lumMod val="75000"/>
                  </a:schemeClr>
                </a:solidFill>
              </a:rPr>
              <a:t>a risk-based and result-oriented approach </a:t>
            </a:r>
            <a:r>
              <a:rPr lang="en-US" sz="3200" b="1" spc="-20" dirty="0" smtClean="0">
                <a:solidFill>
                  <a:schemeClr val="accent1">
                    <a:lumMod val="75000"/>
                  </a:schemeClr>
                </a:solidFill>
              </a:rPr>
              <a:t>in aviation training activities </a:t>
            </a:r>
          </a:p>
          <a:p>
            <a:pPr algn="l">
              <a:lnSpc>
                <a:spcPts val="3600"/>
              </a:lnSpc>
              <a:tabLst>
                <a:tab pos="1255713" algn="l"/>
              </a:tabLst>
              <a:defRPr/>
            </a:pPr>
            <a:r>
              <a:rPr lang="en-US" sz="3200" b="1" spc="-20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3200" b="1" spc="-20" dirty="0">
                <a:solidFill>
                  <a:schemeClr val="accent1">
                    <a:lumMod val="75000"/>
                  </a:schemeClr>
                </a:solidFill>
              </a:rPr>
              <a:t>better address </a:t>
            </a:r>
            <a:r>
              <a:rPr lang="en-US" sz="3200" b="1" spc="-20" dirty="0" smtClean="0">
                <a:solidFill>
                  <a:schemeClr val="accent1">
                    <a:lumMod val="75000"/>
                  </a:schemeClr>
                </a:solidFill>
              </a:rPr>
              <a:t>States’ needs</a:t>
            </a:r>
          </a:p>
          <a:p>
            <a:pPr algn="l">
              <a:lnSpc>
                <a:spcPts val="3600"/>
              </a:lnSpc>
              <a:tabLst>
                <a:tab pos="1255713" algn="l"/>
              </a:tabLst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  <a:cs typeface="Arial" charset="0"/>
            </a:endParaRPr>
          </a:p>
          <a:p>
            <a:pPr algn="l">
              <a:lnSpc>
                <a:spcPts val="3600"/>
              </a:lnSpc>
              <a:tabLst>
                <a:tab pos="1255713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charset="0"/>
              </a:rPr>
              <a:t>        Ni</a:t>
            </a:r>
            <a:r>
              <a:rPr lang="en-US" sz="2400" noProof="0" dirty="0" smtClean="0">
                <a:solidFill>
                  <a:schemeClr val="accent1">
                    <a:lumMod val="75000"/>
                  </a:schemeClr>
                </a:solidFill>
                <a:latin typeface="Calibri"/>
                <a:cs typeface="Arial" charset="0"/>
              </a:rPr>
              <a:t>colas Rallo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charset="0"/>
              </a:rPr>
              <a:t>           Regional</a:t>
            </a:r>
            <a:r>
              <a:rPr kumimoji="0" lang="en-US" sz="1800" b="1" i="0" u="none" strike="noStrike" kern="1200" cap="none" spc="0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charset="0"/>
              </a:rPr>
              <a:t> Director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 charset="0"/>
              </a:rPr>
              <a:t>               ICAO EUR/NAT Office</a:t>
            </a:r>
            <a:endParaRPr kumimoji="0" lang="en-US" sz="3600" b="0" i="0" u="none" strike="noStrike" kern="1200" cap="none" spc="-2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j-ea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5713" algn="l"/>
              </a:tabLst>
              <a:defRPr/>
            </a:pPr>
            <a:endParaRPr kumimoji="0" lang="en-US" sz="3800" b="0" i="0" u="none" strike="noStrike" kern="120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633240" y="3130166"/>
            <a:ext cx="3893820" cy="14922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tabLst>
                <a:tab pos="1255713" algn="l"/>
              </a:tabLst>
              <a:defRPr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EATEO Conference</a:t>
            </a:r>
          </a:p>
          <a:p>
            <a:pPr lvl="0" algn="l">
              <a:tabLst>
                <a:tab pos="1255713" algn="l"/>
              </a:tabLst>
              <a:defRPr/>
            </a:pPr>
            <a:r>
              <a:rPr lang="en-US" sz="1800" spc="-20" dirty="0" smtClean="0">
                <a:solidFill>
                  <a:schemeClr val="accent1"/>
                </a:solidFill>
              </a:rPr>
              <a:t>14 June 2022 - Cyprus</a:t>
            </a:r>
            <a:endParaRPr kumimoji="0" lang="en-US" sz="1800" i="0" u="none" strike="noStrike" kern="1200" cap="none" spc="-2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76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1">
            <a:extLst>
              <a:ext uri="{FF2B5EF4-FFF2-40B4-BE49-F238E27FC236}">
                <a16:creationId xmlns:a16="http://schemas.microsoft.com/office/drawing/2014/main" id="{8DC60D94-604F-40C4-8E8E-1DDFC5EDB4C5}"/>
              </a:ext>
            </a:extLst>
          </p:cNvPr>
          <p:cNvSpPr/>
          <p:nvPr/>
        </p:nvSpPr>
        <p:spPr>
          <a:xfrm>
            <a:off x="521233" y="648203"/>
            <a:ext cx="7382824" cy="2637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716" tIns="41858" rIns="83716" bIns="41858" rtlCol="0" anchor="ctr"/>
          <a:lstStyle/>
          <a:p>
            <a:pPr marL="0" lvl="1">
              <a:spcBef>
                <a:spcPts val="549"/>
              </a:spcBef>
              <a:buClr>
                <a:schemeClr val="accent1"/>
              </a:buClr>
            </a:pPr>
            <a:r>
              <a:rPr lang="en-US" sz="1832" b="1" dirty="0"/>
              <a:t>Number of Trainees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3" y="906868"/>
            <a:ext cx="8289896" cy="395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4"/>
          <p:cNvSpPr>
            <a:spLocks/>
          </p:cNvSpPr>
          <p:nvPr/>
        </p:nvSpPr>
        <p:spPr bwMode="auto">
          <a:xfrm>
            <a:off x="394409" y="730165"/>
            <a:ext cx="1703112" cy="2019311"/>
          </a:xfrm>
          <a:custGeom>
            <a:avLst/>
            <a:gdLst>
              <a:gd name="T0" fmla="*/ 938 w 1562"/>
              <a:gd name="T1" fmla="*/ 0 h 1852"/>
              <a:gd name="T2" fmla="*/ 1334 w 1562"/>
              <a:gd name="T3" fmla="*/ 202 h 1852"/>
              <a:gd name="T4" fmla="*/ 1562 w 1562"/>
              <a:gd name="T5" fmla="*/ 619 h 1852"/>
              <a:gd name="T6" fmla="*/ 0 w 1562"/>
              <a:gd name="T7" fmla="*/ 1852 h 1852"/>
              <a:gd name="T8" fmla="*/ 0 w 1562"/>
              <a:gd name="T9" fmla="*/ 745 h 1852"/>
              <a:gd name="T10" fmla="*/ 938 w 1562"/>
              <a:gd name="T11" fmla="*/ 0 h 1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2" h="1852">
                <a:moveTo>
                  <a:pt x="938" y="0"/>
                </a:moveTo>
                <a:lnTo>
                  <a:pt x="1334" y="202"/>
                </a:lnTo>
                <a:lnTo>
                  <a:pt x="1562" y="619"/>
                </a:lnTo>
                <a:lnTo>
                  <a:pt x="0" y="1852"/>
                </a:lnTo>
                <a:lnTo>
                  <a:pt x="0" y="745"/>
                </a:lnTo>
                <a:lnTo>
                  <a:pt x="938" y="0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9" name="Freeform 16"/>
          <p:cNvSpPr>
            <a:spLocks/>
          </p:cNvSpPr>
          <p:nvPr/>
        </p:nvSpPr>
        <p:spPr bwMode="auto">
          <a:xfrm>
            <a:off x="366060" y="1246987"/>
            <a:ext cx="2952643" cy="3153265"/>
          </a:xfrm>
          <a:custGeom>
            <a:avLst/>
            <a:gdLst>
              <a:gd name="T0" fmla="*/ 1953 w 2708"/>
              <a:gd name="T1" fmla="*/ 0 h 2892"/>
              <a:gd name="T2" fmla="*/ 2432 w 2708"/>
              <a:gd name="T3" fmla="*/ 244 h 2892"/>
              <a:gd name="T4" fmla="*/ 2708 w 2708"/>
              <a:gd name="T5" fmla="*/ 747 h 2892"/>
              <a:gd name="T6" fmla="*/ 0 w 2708"/>
              <a:gd name="T7" fmla="*/ 2892 h 2892"/>
              <a:gd name="T8" fmla="*/ 0 w 2708"/>
              <a:gd name="T9" fmla="*/ 1553 h 2892"/>
              <a:gd name="T10" fmla="*/ 1953 w 2708"/>
              <a:gd name="T11" fmla="*/ 0 h 2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08" h="2892">
                <a:moveTo>
                  <a:pt x="1953" y="0"/>
                </a:moveTo>
                <a:lnTo>
                  <a:pt x="2432" y="244"/>
                </a:lnTo>
                <a:lnTo>
                  <a:pt x="2708" y="747"/>
                </a:lnTo>
                <a:lnTo>
                  <a:pt x="0" y="2892"/>
                </a:lnTo>
                <a:lnTo>
                  <a:pt x="0" y="1553"/>
                </a:lnTo>
                <a:lnTo>
                  <a:pt x="1953" y="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chemeClr val="accent4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378055" y="2745115"/>
            <a:ext cx="3036599" cy="2174139"/>
          </a:xfrm>
          <a:custGeom>
            <a:avLst/>
            <a:gdLst>
              <a:gd name="T0" fmla="*/ 2091 w 2785"/>
              <a:gd name="T1" fmla="*/ 0 h 1994"/>
              <a:gd name="T2" fmla="*/ 2532 w 2785"/>
              <a:gd name="T3" fmla="*/ 225 h 1994"/>
              <a:gd name="T4" fmla="*/ 2785 w 2785"/>
              <a:gd name="T5" fmla="*/ 687 h 1994"/>
              <a:gd name="T6" fmla="*/ 1239 w 2785"/>
              <a:gd name="T7" fmla="*/ 1994 h 1994"/>
              <a:gd name="T8" fmla="*/ 1 w 2785"/>
              <a:gd name="T9" fmla="*/ 1992 h 1994"/>
              <a:gd name="T10" fmla="*/ 0 w 2785"/>
              <a:gd name="T11" fmla="*/ 1651 h 1994"/>
              <a:gd name="T12" fmla="*/ 2091 w 2785"/>
              <a:gd name="T13" fmla="*/ 0 h 1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85" h="1994">
                <a:moveTo>
                  <a:pt x="2091" y="0"/>
                </a:moveTo>
                <a:lnTo>
                  <a:pt x="2532" y="225"/>
                </a:lnTo>
                <a:lnTo>
                  <a:pt x="2785" y="687"/>
                </a:lnTo>
                <a:lnTo>
                  <a:pt x="1239" y="1994"/>
                </a:lnTo>
                <a:lnTo>
                  <a:pt x="1" y="1992"/>
                </a:lnTo>
                <a:lnTo>
                  <a:pt x="0" y="1651"/>
                </a:lnTo>
                <a:lnTo>
                  <a:pt x="2091" y="0"/>
                </a:lnTo>
                <a:close/>
              </a:path>
            </a:pathLst>
          </a:custGeom>
          <a:solidFill>
            <a:schemeClr val="accent5"/>
          </a:solidFill>
          <a:ln w="0">
            <a:solidFill>
              <a:schemeClr val="accent5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11" name="Freeform 20"/>
          <p:cNvSpPr>
            <a:spLocks/>
          </p:cNvSpPr>
          <p:nvPr/>
        </p:nvSpPr>
        <p:spPr bwMode="auto">
          <a:xfrm>
            <a:off x="1894719" y="3356795"/>
            <a:ext cx="2729123" cy="1570090"/>
          </a:xfrm>
          <a:custGeom>
            <a:avLst/>
            <a:gdLst>
              <a:gd name="T0" fmla="*/ 1709 w 2503"/>
              <a:gd name="T1" fmla="*/ 0 h 1440"/>
              <a:gd name="T2" fmla="*/ 2266 w 2503"/>
              <a:gd name="T3" fmla="*/ 235 h 1440"/>
              <a:gd name="T4" fmla="*/ 2503 w 2503"/>
              <a:gd name="T5" fmla="*/ 887 h 1440"/>
              <a:gd name="T6" fmla="*/ 1936 w 2503"/>
              <a:gd name="T7" fmla="*/ 1431 h 1440"/>
              <a:gd name="T8" fmla="*/ 308 w 2503"/>
              <a:gd name="T9" fmla="*/ 1431 h 1440"/>
              <a:gd name="T10" fmla="*/ 308 w 2503"/>
              <a:gd name="T11" fmla="*/ 1440 h 1440"/>
              <a:gd name="T12" fmla="*/ 0 w 2503"/>
              <a:gd name="T13" fmla="*/ 1439 h 1440"/>
              <a:gd name="T14" fmla="*/ 1709 w 2503"/>
              <a:gd name="T15" fmla="*/ 0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03" h="1440">
                <a:moveTo>
                  <a:pt x="1709" y="0"/>
                </a:moveTo>
                <a:lnTo>
                  <a:pt x="2266" y="235"/>
                </a:lnTo>
                <a:lnTo>
                  <a:pt x="2503" y="887"/>
                </a:lnTo>
                <a:lnTo>
                  <a:pt x="1936" y="1431"/>
                </a:lnTo>
                <a:lnTo>
                  <a:pt x="308" y="1431"/>
                </a:lnTo>
                <a:lnTo>
                  <a:pt x="308" y="1440"/>
                </a:lnTo>
                <a:lnTo>
                  <a:pt x="0" y="1439"/>
                </a:lnTo>
                <a:lnTo>
                  <a:pt x="1709" y="0"/>
                </a:lnTo>
                <a:close/>
              </a:path>
            </a:pathLst>
          </a:custGeom>
          <a:solidFill>
            <a:schemeClr val="accent6"/>
          </a:solidFill>
          <a:ln w="0">
            <a:solidFill>
              <a:schemeClr val="accent6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12" name="Freeform 658"/>
          <p:cNvSpPr>
            <a:spLocks/>
          </p:cNvSpPr>
          <p:nvPr/>
        </p:nvSpPr>
        <p:spPr bwMode="auto">
          <a:xfrm>
            <a:off x="2486772" y="1119417"/>
            <a:ext cx="982398" cy="942054"/>
          </a:xfrm>
          <a:custGeom>
            <a:avLst/>
            <a:gdLst>
              <a:gd name="T0" fmla="*/ 888 w 901"/>
              <a:gd name="T1" fmla="*/ 17 h 864"/>
              <a:gd name="T2" fmla="*/ 894 w 901"/>
              <a:gd name="T3" fmla="*/ 72 h 864"/>
              <a:gd name="T4" fmla="*/ 701 w 901"/>
              <a:gd name="T5" fmla="*/ 265 h 864"/>
              <a:gd name="T6" fmla="*/ 678 w 901"/>
              <a:gd name="T7" fmla="*/ 331 h 864"/>
              <a:gd name="T8" fmla="*/ 707 w 901"/>
              <a:gd name="T9" fmla="*/ 381 h 864"/>
              <a:gd name="T10" fmla="*/ 772 w 901"/>
              <a:gd name="T11" fmla="*/ 367 h 864"/>
              <a:gd name="T12" fmla="*/ 813 w 901"/>
              <a:gd name="T13" fmla="*/ 388 h 864"/>
              <a:gd name="T14" fmla="*/ 808 w 901"/>
              <a:gd name="T15" fmla="*/ 428 h 864"/>
              <a:gd name="T16" fmla="*/ 751 w 901"/>
              <a:gd name="T17" fmla="*/ 477 h 864"/>
              <a:gd name="T18" fmla="*/ 720 w 901"/>
              <a:gd name="T19" fmla="*/ 538 h 864"/>
              <a:gd name="T20" fmla="*/ 745 w 901"/>
              <a:gd name="T21" fmla="*/ 605 h 864"/>
              <a:gd name="T22" fmla="*/ 800 w 901"/>
              <a:gd name="T23" fmla="*/ 582 h 864"/>
              <a:gd name="T24" fmla="*/ 833 w 901"/>
              <a:gd name="T25" fmla="*/ 599 h 864"/>
              <a:gd name="T26" fmla="*/ 822 w 901"/>
              <a:gd name="T27" fmla="*/ 646 h 864"/>
              <a:gd name="T28" fmla="*/ 751 w 901"/>
              <a:gd name="T29" fmla="*/ 708 h 864"/>
              <a:gd name="T30" fmla="*/ 738 w 901"/>
              <a:gd name="T31" fmla="*/ 770 h 864"/>
              <a:gd name="T32" fmla="*/ 743 w 901"/>
              <a:gd name="T33" fmla="*/ 814 h 864"/>
              <a:gd name="T34" fmla="*/ 737 w 901"/>
              <a:gd name="T35" fmla="*/ 863 h 864"/>
              <a:gd name="T36" fmla="*/ 707 w 901"/>
              <a:gd name="T37" fmla="*/ 848 h 864"/>
              <a:gd name="T38" fmla="*/ 505 w 901"/>
              <a:gd name="T39" fmla="*/ 468 h 864"/>
              <a:gd name="T40" fmla="*/ 253 w 901"/>
              <a:gd name="T41" fmla="*/ 663 h 864"/>
              <a:gd name="T42" fmla="*/ 229 w 901"/>
              <a:gd name="T43" fmla="*/ 730 h 864"/>
              <a:gd name="T44" fmla="*/ 234 w 901"/>
              <a:gd name="T45" fmla="*/ 800 h 864"/>
              <a:gd name="T46" fmla="*/ 200 w 901"/>
              <a:gd name="T47" fmla="*/ 836 h 864"/>
              <a:gd name="T48" fmla="*/ 159 w 901"/>
              <a:gd name="T49" fmla="*/ 819 h 864"/>
              <a:gd name="T50" fmla="*/ 134 w 901"/>
              <a:gd name="T51" fmla="*/ 752 h 864"/>
              <a:gd name="T52" fmla="*/ 78 w 901"/>
              <a:gd name="T53" fmla="*/ 692 h 864"/>
              <a:gd name="T54" fmla="*/ 15 w 901"/>
              <a:gd name="T55" fmla="*/ 659 h 864"/>
              <a:gd name="T56" fmla="*/ 2 w 901"/>
              <a:gd name="T57" fmla="*/ 619 h 864"/>
              <a:gd name="T58" fmla="*/ 42 w 901"/>
              <a:gd name="T59" fmla="*/ 587 h 864"/>
              <a:gd name="T60" fmla="*/ 111 w 901"/>
              <a:gd name="T61" fmla="*/ 600 h 864"/>
              <a:gd name="T62" fmla="*/ 180 w 901"/>
              <a:gd name="T63" fmla="*/ 583 h 864"/>
              <a:gd name="T64" fmla="*/ 401 w 901"/>
              <a:gd name="T65" fmla="*/ 352 h 864"/>
              <a:gd name="T66" fmla="*/ 42 w 901"/>
              <a:gd name="T67" fmla="*/ 113 h 864"/>
              <a:gd name="T68" fmla="*/ 31 w 901"/>
              <a:gd name="T69" fmla="*/ 80 h 864"/>
              <a:gd name="T70" fmla="*/ 79 w 901"/>
              <a:gd name="T71" fmla="*/ 79 h 864"/>
              <a:gd name="T72" fmla="*/ 124 w 901"/>
              <a:gd name="T73" fmla="*/ 88 h 864"/>
              <a:gd name="T74" fmla="*/ 186 w 901"/>
              <a:gd name="T75" fmla="*/ 82 h 864"/>
              <a:gd name="T76" fmla="*/ 255 w 901"/>
              <a:gd name="T77" fmla="*/ 17 h 864"/>
              <a:gd name="T78" fmla="*/ 302 w 901"/>
              <a:gd name="T79" fmla="*/ 12 h 864"/>
              <a:gd name="T80" fmla="*/ 316 w 901"/>
              <a:gd name="T81" fmla="*/ 46 h 864"/>
              <a:gd name="T82" fmla="*/ 288 w 901"/>
              <a:gd name="T83" fmla="*/ 99 h 864"/>
              <a:gd name="T84" fmla="*/ 351 w 901"/>
              <a:gd name="T85" fmla="*/ 130 h 864"/>
              <a:gd name="T86" fmla="*/ 415 w 901"/>
              <a:gd name="T87" fmla="*/ 105 h 864"/>
              <a:gd name="T88" fmla="*/ 469 w 901"/>
              <a:gd name="T89" fmla="*/ 54 h 864"/>
              <a:gd name="T90" fmla="*/ 511 w 901"/>
              <a:gd name="T91" fmla="*/ 53 h 864"/>
              <a:gd name="T92" fmla="*/ 528 w 901"/>
              <a:gd name="T93" fmla="*/ 96 h 864"/>
              <a:gd name="T94" fmla="*/ 506 w 901"/>
              <a:gd name="T95" fmla="*/ 160 h 864"/>
              <a:gd name="T96" fmla="*/ 553 w 901"/>
              <a:gd name="T97" fmla="*/ 193 h 864"/>
              <a:gd name="T98" fmla="*/ 621 w 901"/>
              <a:gd name="T99" fmla="*/ 176 h 864"/>
              <a:gd name="T100" fmla="*/ 833 w 901"/>
              <a:gd name="T101" fmla="*/ 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01" h="864">
                <a:moveTo>
                  <a:pt x="850" y="0"/>
                </a:moveTo>
                <a:lnTo>
                  <a:pt x="859" y="0"/>
                </a:lnTo>
                <a:lnTo>
                  <a:pt x="875" y="6"/>
                </a:lnTo>
                <a:lnTo>
                  <a:pt x="888" y="17"/>
                </a:lnTo>
                <a:lnTo>
                  <a:pt x="897" y="30"/>
                </a:lnTo>
                <a:lnTo>
                  <a:pt x="901" y="46"/>
                </a:lnTo>
                <a:lnTo>
                  <a:pt x="900" y="55"/>
                </a:lnTo>
                <a:lnTo>
                  <a:pt x="894" y="72"/>
                </a:lnTo>
                <a:lnTo>
                  <a:pt x="884" y="90"/>
                </a:lnTo>
                <a:lnTo>
                  <a:pt x="871" y="105"/>
                </a:lnTo>
                <a:lnTo>
                  <a:pt x="858" y="120"/>
                </a:lnTo>
                <a:lnTo>
                  <a:pt x="701" y="265"/>
                </a:lnTo>
                <a:lnTo>
                  <a:pt x="691" y="279"/>
                </a:lnTo>
                <a:lnTo>
                  <a:pt x="683" y="296"/>
                </a:lnTo>
                <a:lnTo>
                  <a:pt x="678" y="314"/>
                </a:lnTo>
                <a:lnTo>
                  <a:pt x="678" y="331"/>
                </a:lnTo>
                <a:lnTo>
                  <a:pt x="679" y="351"/>
                </a:lnTo>
                <a:lnTo>
                  <a:pt x="684" y="365"/>
                </a:lnTo>
                <a:lnTo>
                  <a:pt x="694" y="376"/>
                </a:lnTo>
                <a:lnTo>
                  <a:pt x="707" y="381"/>
                </a:lnTo>
                <a:lnTo>
                  <a:pt x="721" y="381"/>
                </a:lnTo>
                <a:lnTo>
                  <a:pt x="738" y="376"/>
                </a:lnTo>
                <a:lnTo>
                  <a:pt x="755" y="370"/>
                </a:lnTo>
                <a:lnTo>
                  <a:pt x="772" y="367"/>
                </a:lnTo>
                <a:lnTo>
                  <a:pt x="787" y="365"/>
                </a:lnTo>
                <a:lnTo>
                  <a:pt x="796" y="368"/>
                </a:lnTo>
                <a:lnTo>
                  <a:pt x="805" y="376"/>
                </a:lnTo>
                <a:lnTo>
                  <a:pt x="813" y="388"/>
                </a:lnTo>
                <a:lnTo>
                  <a:pt x="817" y="399"/>
                </a:lnTo>
                <a:lnTo>
                  <a:pt x="816" y="412"/>
                </a:lnTo>
                <a:lnTo>
                  <a:pt x="816" y="412"/>
                </a:lnTo>
                <a:lnTo>
                  <a:pt x="808" y="428"/>
                </a:lnTo>
                <a:lnTo>
                  <a:pt x="795" y="444"/>
                </a:lnTo>
                <a:lnTo>
                  <a:pt x="779" y="458"/>
                </a:lnTo>
                <a:lnTo>
                  <a:pt x="764" y="469"/>
                </a:lnTo>
                <a:lnTo>
                  <a:pt x="751" y="477"/>
                </a:lnTo>
                <a:lnTo>
                  <a:pt x="738" y="489"/>
                </a:lnTo>
                <a:lnTo>
                  <a:pt x="728" y="504"/>
                </a:lnTo>
                <a:lnTo>
                  <a:pt x="722" y="521"/>
                </a:lnTo>
                <a:lnTo>
                  <a:pt x="720" y="538"/>
                </a:lnTo>
                <a:lnTo>
                  <a:pt x="724" y="578"/>
                </a:lnTo>
                <a:lnTo>
                  <a:pt x="726" y="592"/>
                </a:lnTo>
                <a:lnTo>
                  <a:pt x="734" y="601"/>
                </a:lnTo>
                <a:lnTo>
                  <a:pt x="745" y="605"/>
                </a:lnTo>
                <a:lnTo>
                  <a:pt x="758" y="603"/>
                </a:lnTo>
                <a:lnTo>
                  <a:pt x="772" y="596"/>
                </a:lnTo>
                <a:lnTo>
                  <a:pt x="787" y="588"/>
                </a:lnTo>
                <a:lnTo>
                  <a:pt x="800" y="582"/>
                </a:lnTo>
                <a:lnTo>
                  <a:pt x="812" y="579"/>
                </a:lnTo>
                <a:lnTo>
                  <a:pt x="820" y="580"/>
                </a:lnTo>
                <a:lnTo>
                  <a:pt x="826" y="588"/>
                </a:lnTo>
                <a:lnTo>
                  <a:pt x="833" y="599"/>
                </a:lnTo>
                <a:lnTo>
                  <a:pt x="835" y="611"/>
                </a:lnTo>
                <a:lnTo>
                  <a:pt x="834" y="624"/>
                </a:lnTo>
                <a:lnTo>
                  <a:pt x="829" y="637"/>
                </a:lnTo>
                <a:lnTo>
                  <a:pt x="822" y="646"/>
                </a:lnTo>
                <a:lnTo>
                  <a:pt x="817" y="651"/>
                </a:lnTo>
                <a:lnTo>
                  <a:pt x="814" y="654"/>
                </a:lnTo>
                <a:lnTo>
                  <a:pt x="763" y="695"/>
                </a:lnTo>
                <a:lnTo>
                  <a:pt x="751" y="708"/>
                </a:lnTo>
                <a:lnTo>
                  <a:pt x="743" y="724"/>
                </a:lnTo>
                <a:lnTo>
                  <a:pt x="738" y="739"/>
                </a:lnTo>
                <a:lnTo>
                  <a:pt x="737" y="755"/>
                </a:lnTo>
                <a:lnTo>
                  <a:pt x="738" y="770"/>
                </a:lnTo>
                <a:lnTo>
                  <a:pt x="740" y="780"/>
                </a:lnTo>
                <a:lnTo>
                  <a:pt x="741" y="788"/>
                </a:lnTo>
                <a:lnTo>
                  <a:pt x="741" y="791"/>
                </a:lnTo>
                <a:lnTo>
                  <a:pt x="743" y="814"/>
                </a:lnTo>
                <a:lnTo>
                  <a:pt x="745" y="833"/>
                </a:lnTo>
                <a:lnTo>
                  <a:pt x="743" y="846"/>
                </a:lnTo>
                <a:lnTo>
                  <a:pt x="741" y="856"/>
                </a:lnTo>
                <a:lnTo>
                  <a:pt x="737" y="863"/>
                </a:lnTo>
                <a:lnTo>
                  <a:pt x="730" y="864"/>
                </a:lnTo>
                <a:lnTo>
                  <a:pt x="722" y="861"/>
                </a:lnTo>
                <a:lnTo>
                  <a:pt x="715" y="856"/>
                </a:lnTo>
                <a:lnTo>
                  <a:pt x="707" y="848"/>
                </a:lnTo>
                <a:lnTo>
                  <a:pt x="699" y="839"/>
                </a:lnTo>
                <a:lnTo>
                  <a:pt x="695" y="830"/>
                </a:lnTo>
                <a:lnTo>
                  <a:pt x="514" y="479"/>
                </a:lnTo>
                <a:lnTo>
                  <a:pt x="505" y="468"/>
                </a:lnTo>
                <a:lnTo>
                  <a:pt x="494" y="460"/>
                </a:lnTo>
                <a:lnTo>
                  <a:pt x="482" y="460"/>
                </a:lnTo>
                <a:lnTo>
                  <a:pt x="472" y="466"/>
                </a:lnTo>
                <a:lnTo>
                  <a:pt x="253" y="663"/>
                </a:lnTo>
                <a:lnTo>
                  <a:pt x="241" y="676"/>
                </a:lnTo>
                <a:lnTo>
                  <a:pt x="232" y="693"/>
                </a:lnTo>
                <a:lnTo>
                  <a:pt x="228" y="712"/>
                </a:lnTo>
                <a:lnTo>
                  <a:pt x="229" y="730"/>
                </a:lnTo>
                <a:lnTo>
                  <a:pt x="232" y="750"/>
                </a:lnTo>
                <a:lnTo>
                  <a:pt x="234" y="767"/>
                </a:lnTo>
                <a:lnTo>
                  <a:pt x="235" y="784"/>
                </a:lnTo>
                <a:lnTo>
                  <a:pt x="234" y="800"/>
                </a:lnTo>
                <a:lnTo>
                  <a:pt x="232" y="810"/>
                </a:lnTo>
                <a:lnTo>
                  <a:pt x="221" y="823"/>
                </a:lnTo>
                <a:lnTo>
                  <a:pt x="210" y="833"/>
                </a:lnTo>
                <a:lnTo>
                  <a:pt x="200" y="836"/>
                </a:lnTo>
                <a:lnTo>
                  <a:pt x="188" y="838"/>
                </a:lnTo>
                <a:lnTo>
                  <a:pt x="179" y="835"/>
                </a:lnTo>
                <a:lnTo>
                  <a:pt x="170" y="830"/>
                </a:lnTo>
                <a:lnTo>
                  <a:pt x="159" y="819"/>
                </a:lnTo>
                <a:lnTo>
                  <a:pt x="151" y="806"/>
                </a:lnTo>
                <a:lnTo>
                  <a:pt x="145" y="788"/>
                </a:lnTo>
                <a:lnTo>
                  <a:pt x="140" y="771"/>
                </a:lnTo>
                <a:lnTo>
                  <a:pt x="134" y="752"/>
                </a:lnTo>
                <a:lnTo>
                  <a:pt x="126" y="734"/>
                </a:lnTo>
                <a:lnTo>
                  <a:pt x="115" y="714"/>
                </a:lnTo>
                <a:lnTo>
                  <a:pt x="98" y="701"/>
                </a:lnTo>
                <a:lnTo>
                  <a:pt x="78" y="692"/>
                </a:lnTo>
                <a:lnTo>
                  <a:pt x="61" y="684"/>
                </a:lnTo>
                <a:lnTo>
                  <a:pt x="45" y="678"/>
                </a:lnTo>
                <a:lnTo>
                  <a:pt x="27" y="668"/>
                </a:lnTo>
                <a:lnTo>
                  <a:pt x="15" y="659"/>
                </a:lnTo>
                <a:lnTo>
                  <a:pt x="6" y="649"/>
                </a:lnTo>
                <a:lnTo>
                  <a:pt x="0" y="638"/>
                </a:lnTo>
                <a:lnTo>
                  <a:pt x="0" y="629"/>
                </a:lnTo>
                <a:lnTo>
                  <a:pt x="2" y="619"/>
                </a:lnTo>
                <a:lnTo>
                  <a:pt x="7" y="607"/>
                </a:lnTo>
                <a:lnTo>
                  <a:pt x="16" y="598"/>
                </a:lnTo>
                <a:lnTo>
                  <a:pt x="31" y="590"/>
                </a:lnTo>
                <a:lnTo>
                  <a:pt x="42" y="587"/>
                </a:lnTo>
                <a:lnTo>
                  <a:pt x="58" y="587"/>
                </a:lnTo>
                <a:lnTo>
                  <a:pt x="75" y="590"/>
                </a:lnTo>
                <a:lnTo>
                  <a:pt x="92" y="595"/>
                </a:lnTo>
                <a:lnTo>
                  <a:pt x="111" y="600"/>
                </a:lnTo>
                <a:lnTo>
                  <a:pt x="129" y="603"/>
                </a:lnTo>
                <a:lnTo>
                  <a:pt x="147" y="600"/>
                </a:lnTo>
                <a:lnTo>
                  <a:pt x="166" y="594"/>
                </a:lnTo>
                <a:lnTo>
                  <a:pt x="180" y="583"/>
                </a:lnTo>
                <a:lnTo>
                  <a:pt x="398" y="385"/>
                </a:lnTo>
                <a:lnTo>
                  <a:pt x="405" y="374"/>
                </a:lnTo>
                <a:lnTo>
                  <a:pt x="406" y="363"/>
                </a:lnTo>
                <a:lnTo>
                  <a:pt x="401" y="352"/>
                </a:lnTo>
                <a:lnTo>
                  <a:pt x="389" y="342"/>
                </a:lnTo>
                <a:lnTo>
                  <a:pt x="58" y="126"/>
                </a:lnTo>
                <a:lnTo>
                  <a:pt x="50" y="120"/>
                </a:lnTo>
                <a:lnTo>
                  <a:pt x="42" y="113"/>
                </a:lnTo>
                <a:lnTo>
                  <a:pt x="35" y="104"/>
                </a:lnTo>
                <a:lnTo>
                  <a:pt x="31" y="95"/>
                </a:lnTo>
                <a:lnTo>
                  <a:pt x="28" y="87"/>
                </a:lnTo>
                <a:lnTo>
                  <a:pt x="31" y="80"/>
                </a:lnTo>
                <a:lnTo>
                  <a:pt x="37" y="76"/>
                </a:lnTo>
                <a:lnTo>
                  <a:pt x="48" y="75"/>
                </a:lnTo>
                <a:lnTo>
                  <a:pt x="62" y="76"/>
                </a:lnTo>
                <a:lnTo>
                  <a:pt x="79" y="79"/>
                </a:lnTo>
                <a:lnTo>
                  <a:pt x="102" y="84"/>
                </a:lnTo>
                <a:lnTo>
                  <a:pt x="105" y="84"/>
                </a:lnTo>
                <a:lnTo>
                  <a:pt x="112" y="86"/>
                </a:lnTo>
                <a:lnTo>
                  <a:pt x="124" y="88"/>
                </a:lnTo>
                <a:lnTo>
                  <a:pt x="137" y="92"/>
                </a:lnTo>
                <a:lnTo>
                  <a:pt x="153" y="92"/>
                </a:lnTo>
                <a:lnTo>
                  <a:pt x="170" y="88"/>
                </a:lnTo>
                <a:lnTo>
                  <a:pt x="186" y="82"/>
                </a:lnTo>
                <a:lnTo>
                  <a:pt x="200" y="71"/>
                </a:lnTo>
                <a:lnTo>
                  <a:pt x="246" y="25"/>
                </a:lnTo>
                <a:lnTo>
                  <a:pt x="249" y="23"/>
                </a:lnTo>
                <a:lnTo>
                  <a:pt x="255" y="17"/>
                </a:lnTo>
                <a:lnTo>
                  <a:pt x="264" y="12"/>
                </a:lnTo>
                <a:lnTo>
                  <a:pt x="279" y="8"/>
                </a:lnTo>
                <a:lnTo>
                  <a:pt x="291" y="8"/>
                </a:lnTo>
                <a:lnTo>
                  <a:pt x="302" y="12"/>
                </a:lnTo>
                <a:lnTo>
                  <a:pt x="313" y="20"/>
                </a:lnTo>
                <a:lnTo>
                  <a:pt x="319" y="28"/>
                </a:lnTo>
                <a:lnTo>
                  <a:pt x="319" y="36"/>
                </a:lnTo>
                <a:lnTo>
                  <a:pt x="316" y="46"/>
                </a:lnTo>
                <a:lnTo>
                  <a:pt x="308" y="59"/>
                </a:lnTo>
                <a:lnTo>
                  <a:pt x="300" y="72"/>
                </a:lnTo>
                <a:lnTo>
                  <a:pt x="292" y="86"/>
                </a:lnTo>
                <a:lnTo>
                  <a:pt x="288" y="99"/>
                </a:lnTo>
                <a:lnTo>
                  <a:pt x="291" y="109"/>
                </a:lnTo>
                <a:lnTo>
                  <a:pt x="298" y="118"/>
                </a:lnTo>
                <a:lnTo>
                  <a:pt x="313" y="122"/>
                </a:lnTo>
                <a:lnTo>
                  <a:pt x="351" y="130"/>
                </a:lnTo>
                <a:lnTo>
                  <a:pt x="368" y="130"/>
                </a:lnTo>
                <a:lnTo>
                  <a:pt x="386" y="126"/>
                </a:lnTo>
                <a:lnTo>
                  <a:pt x="402" y="117"/>
                </a:lnTo>
                <a:lnTo>
                  <a:pt x="415" y="105"/>
                </a:lnTo>
                <a:lnTo>
                  <a:pt x="424" y="93"/>
                </a:lnTo>
                <a:lnTo>
                  <a:pt x="438" y="80"/>
                </a:lnTo>
                <a:lnTo>
                  <a:pt x="452" y="66"/>
                </a:lnTo>
                <a:lnTo>
                  <a:pt x="469" y="54"/>
                </a:lnTo>
                <a:lnTo>
                  <a:pt x="486" y="48"/>
                </a:lnTo>
                <a:lnTo>
                  <a:pt x="486" y="48"/>
                </a:lnTo>
                <a:lnTo>
                  <a:pt x="499" y="48"/>
                </a:lnTo>
                <a:lnTo>
                  <a:pt x="511" y="53"/>
                </a:lnTo>
                <a:lnTo>
                  <a:pt x="522" y="62"/>
                </a:lnTo>
                <a:lnTo>
                  <a:pt x="528" y="72"/>
                </a:lnTo>
                <a:lnTo>
                  <a:pt x="531" y="82"/>
                </a:lnTo>
                <a:lnTo>
                  <a:pt x="528" y="96"/>
                </a:lnTo>
                <a:lnTo>
                  <a:pt x="522" y="112"/>
                </a:lnTo>
                <a:lnTo>
                  <a:pt x="515" y="129"/>
                </a:lnTo>
                <a:lnTo>
                  <a:pt x="508" y="145"/>
                </a:lnTo>
                <a:lnTo>
                  <a:pt x="506" y="160"/>
                </a:lnTo>
                <a:lnTo>
                  <a:pt x="510" y="174"/>
                </a:lnTo>
                <a:lnTo>
                  <a:pt x="519" y="184"/>
                </a:lnTo>
                <a:lnTo>
                  <a:pt x="533" y="189"/>
                </a:lnTo>
                <a:lnTo>
                  <a:pt x="553" y="193"/>
                </a:lnTo>
                <a:lnTo>
                  <a:pt x="570" y="195"/>
                </a:lnTo>
                <a:lnTo>
                  <a:pt x="589" y="192"/>
                </a:lnTo>
                <a:lnTo>
                  <a:pt x="607" y="185"/>
                </a:lnTo>
                <a:lnTo>
                  <a:pt x="621" y="176"/>
                </a:lnTo>
                <a:lnTo>
                  <a:pt x="783" y="36"/>
                </a:lnTo>
                <a:lnTo>
                  <a:pt x="797" y="24"/>
                </a:lnTo>
                <a:lnTo>
                  <a:pt x="814" y="12"/>
                </a:lnTo>
                <a:lnTo>
                  <a:pt x="833" y="4"/>
                </a:lnTo>
                <a:lnTo>
                  <a:pt x="850" y="0"/>
                </a:lnTo>
                <a:close/>
              </a:path>
            </a:pathLst>
          </a:custGeom>
          <a:solidFill>
            <a:schemeClr val="accent4"/>
          </a:solidFill>
          <a:ln w="254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13" name="Freeform 661"/>
          <p:cNvSpPr>
            <a:spLocks/>
          </p:cNvSpPr>
          <p:nvPr/>
        </p:nvSpPr>
        <p:spPr bwMode="auto">
          <a:xfrm>
            <a:off x="3766835" y="3253213"/>
            <a:ext cx="1083798" cy="1028192"/>
          </a:xfrm>
          <a:custGeom>
            <a:avLst/>
            <a:gdLst>
              <a:gd name="T0" fmla="*/ 352 w 994"/>
              <a:gd name="T1" fmla="*/ 14 h 943"/>
              <a:gd name="T2" fmla="*/ 347 w 994"/>
              <a:gd name="T3" fmla="*/ 57 h 943"/>
              <a:gd name="T4" fmla="*/ 326 w 994"/>
              <a:gd name="T5" fmla="*/ 112 h 943"/>
              <a:gd name="T6" fmla="*/ 411 w 994"/>
              <a:gd name="T7" fmla="*/ 136 h 943"/>
              <a:gd name="T8" fmla="*/ 474 w 994"/>
              <a:gd name="T9" fmla="*/ 96 h 943"/>
              <a:gd name="T10" fmla="*/ 541 w 994"/>
              <a:gd name="T11" fmla="*/ 48 h 943"/>
              <a:gd name="T12" fmla="*/ 579 w 994"/>
              <a:gd name="T13" fmla="*/ 63 h 943"/>
              <a:gd name="T14" fmla="*/ 580 w 994"/>
              <a:gd name="T15" fmla="*/ 119 h 943"/>
              <a:gd name="T16" fmla="*/ 563 w 994"/>
              <a:gd name="T17" fmla="*/ 180 h 943"/>
              <a:gd name="T18" fmla="*/ 612 w 994"/>
              <a:gd name="T19" fmla="*/ 209 h 943"/>
              <a:gd name="T20" fmla="*/ 687 w 994"/>
              <a:gd name="T21" fmla="*/ 191 h 943"/>
              <a:gd name="T22" fmla="*/ 908 w 994"/>
              <a:gd name="T23" fmla="*/ 11 h 943"/>
              <a:gd name="T24" fmla="*/ 961 w 994"/>
              <a:gd name="T25" fmla="*/ 6 h 943"/>
              <a:gd name="T26" fmla="*/ 992 w 994"/>
              <a:gd name="T27" fmla="*/ 42 h 943"/>
              <a:gd name="T28" fmla="*/ 981 w 994"/>
              <a:gd name="T29" fmla="*/ 94 h 943"/>
              <a:gd name="T30" fmla="*/ 773 w 994"/>
              <a:gd name="T31" fmla="*/ 289 h 943"/>
              <a:gd name="T32" fmla="*/ 744 w 994"/>
              <a:gd name="T33" fmla="*/ 361 h 943"/>
              <a:gd name="T34" fmla="*/ 776 w 994"/>
              <a:gd name="T35" fmla="*/ 417 h 943"/>
              <a:gd name="T36" fmla="*/ 848 w 994"/>
              <a:gd name="T37" fmla="*/ 401 h 943"/>
              <a:gd name="T38" fmla="*/ 891 w 994"/>
              <a:gd name="T39" fmla="*/ 424 h 943"/>
              <a:gd name="T40" fmla="*/ 886 w 994"/>
              <a:gd name="T41" fmla="*/ 470 h 943"/>
              <a:gd name="T42" fmla="*/ 822 w 994"/>
              <a:gd name="T43" fmla="*/ 522 h 943"/>
              <a:gd name="T44" fmla="*/ 788 w 994"/>
              <a:gd name="T45" fmla="*/ 587 h 943"/>
              <a:gd name="T46" fmla="*/ 814 w 994"/>
              <a:gd name="T47" fmla="*/ 661 h 943"/>
              <a:gd name="T48" fmla="*/ 874 w 994"/>
              <a:gd name="T49" fmla="*/ 637 h 943"/>
              <a:gd name="T50" fmla="*/ 910 w 994"/>
              <a:gd name="T51" fmla="*/ 656 h 943"/>
              <a:gd name="T52" fmla="*/ 901 w 994"/>
              <a:gd name="T53" fmla="*/ 704 h 943"/>
              <a:gd name="T54" fmla="*/ 832 w 994"/>
              <a:gd name="T55" fmla="*/ 761 h 943"/>
              <a:gd name="T56" fmla="*/ 802 w 994"/>
              <a:gd name="T57" fmla="*/ 825 h 943"/>
              <a:gd name="T58" fmla="*/ 806 w 994"/>
              <a:gd name="T59" fmla="*/ 864 h 943"/>
              <a:gd name="T60" fmla="*/ 805 w 994"/>
              <a:gd name="T61" fmla="*/ 935 h 943"/>
              <a:gd name="T62" fmla="*/ 776 w 994"/>
              <a:gd name="T63" fmla="*/ 934 h 943"/>
              <a:gd name="T64" fmla="*/ 563 w 994"/>
              <a:gd name="T65" fmla="*/ 520 h 943"/>
              <a:gd name="T66" fmla="*/ 517 w 994"/>
              <a:gd name="T67" fmla="*/ 505 h 943"/>
              <a:gd name="T68" fmla="*/ 249 w 994"/>
              <a:gd name="T69" fmla="*/ 757 h 943"/>
              <a:gd name="T70" fmla="*/ 253 w 994"/>
              <a:gd name="T71" fmla="*/ 827 h 943"/>
              <a:gd name="T72" fmla="*/ 238 w 994"/>
              <a:gd name="T73" fmla="*/ 890 h 943"/>
              <a:gd name="T74" fmla="*/ 192 w 994"/>
              <a:gd name="T75" fmla="*/ 902 h 943"/>
              <a:gd name="T76" fmla="*/ 155 w 994"/>
              <a:gd name="T77" fmla="*/ 850 h 943"/>
              <a:gd name="T78" fmla="*/ 125 w 994"/>
              <a:gd name="T79" fmla="*/ 768 h 943"/>
              <a:gd name="T80" fmla="*/ 47 w 994"/>
              <a:gd name="T81" fmla="*/ 726 h 943"/>
              <a:gd name="T82" fmla="*/ 1 w 994"/>
              <a:gd name="T83" fmla="*/ 683 h 943"/>
              <a:gd name="T84" fmla="*/ 18 w 994"/>
              <a:gd name="T85" fmla="*/ 640 h 943"/>
              <a:gd name="T86" fmla="*/ 83 w 994"/>
              <a:gd name="T87" fmla="*/ 632 h 943"/>
              <a:gd name="T88" fmla="*/ 154 w 994"/>
              <a:gd name="T89" fmla="*/ 646 h 943"/>
              <a:gd name="T90" fmla="*/ 440 w 994"/>
              <a:gd name="T91" fmla="*/ 414 h 943"/>
              <a:gd name="T92" fmla="*/ 429 w 994"/>
              <a:gd name="T93" fmla="*/ 367 h 943"/>
              <a:gd name="T94" fmla="*/ 47 w 994"/>
              <a:gd name="T95" fmla="*/ 100 h 943"/>
              <a:gd name="T96" fmla="*/ 50 w 994"/>
              <a:gd name="T97" fmla="*/ 71 h 943"/>
              <a:gd name="T98" fmla="*/ 121 w 994"/>
              <a:gd name="T99" fmla="*/ 81 h 943"/>
              <a:gd name="T100" fmla="*/ 159 w 994"/>
              <a:gd name="T101" fmla="*/ 90 h 943"/>
              <a:gd name="T102" fmla="*/ 228 w 994"/>
              <a:gd name="T103" fmla="*/ 69 h 943"/>
              <a:gd name="T104" fmla="*/ 293 w 994"/>
              <a:gd name="T105" fmla="*/ 8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94" h="943">
                <a:moveTo>
                  <a:pt x="315" y="0"/>
                </a:moveTo>
                <a:lnTo>
                  <a:pt x="328" y="2"/>
                </a:lnTo>
                <a:lnTo>
                  <a:pt x="341" y="6"/>
                </a:lnTo>
                <a:lnTo>
                  <a:pt x="352" y="14"/>
                </a:lnTo>
                <a:lnTo>
                  <a:pt x="360" y="23"/>
                </a:lnTo>
                <a:lnTo>
                  <a:pt x="360" y="32"/>
                </a:lnTo>
                <a:lnTo>
                  <a:pt x="356" y="44"/>
                </a:lnTo>
                <a:lnTo>
                  <a:pt x="347" y="57"/>
                </a:lnTo>
                <a:lnTo>
                  <a:pt x="337" y="73"/>
                </a:lnTo>
                <a:lnTo>
                  <a:pt x="328" y="86"/>
                </a:lnTo>
                <a:lnTo>
                  <a:pt x="323" y="99"/>
                </a:lnTo>
                <a:lnTo>
                  <a:pt x="326" y="112"/>
                </a:lnTo>
                <a:lnTo>
                  <a:pt x="335" y="121"/>
                </a:lnTo>
                <a:lnTo>
                  <a:pt x="351" y="127"/>
                </a:lnTo>
                <a:lnTo>
                  <a:pt x="393" y="136"/>
                </a:lnTo>
                <a:lnTo>
                  <a:pt x="411" y="136"/>
                </a:lnTo>
                <a:lnTo>
                  <a:pt x="431" y="132"/>
                </a:lnTo>
                <a:lnTo>
                  <a:pt x="449" y="123"/>
                </a:lnTo>
                <a:lnTo>
                  <a:pt x="463" y="109"/>
                </a:lnTo>
                <a:lnTo>
                  <a:pt x="474" y="96"/>
                </a:lnTo>
                <a:lnTo>
                  <a:pt x="487" y="82"/>
                </a:lnTo>
                <a:lnTo>
                  <a:pt x="504" y="67"/>
                </a:lnTo>
                <a:lnTo>
                  <a:pt x="523" y="54"/>
                </a:lnTo>
                <a:lnTo>
                  <a:pt x="541" y="48"/>
                </a:lnTo>
                <a:lnTo>
                  <a:pt x="541" y="48"/>
                </a:lnTo>
                <a:lnTo>
                  <a:pt x="555" y="48"/>
                </a:lnTo>
                <a:lnTo>
                  <a:pt x="568" y="54"/>
                </a:lnTo>
                <a:lnTo>
                  <a:pt x="579" y="63"/>
                </a:lnTo>
                <a:lnTo>
                  <a:pt x="587" y="75"/>
                </a:lnTo>
                <a:lnTo>
                  <a:pt x="589" y="86"/>
                </a:lnTo>
                <a:lnTo>
                  <a:pt x="586" y="100"/>
                </a:lnTo>
                <a:lnTo>
                  <a:pt x="580" y="119"/>
                </a:lnTo>
                <a:lnTo>
                  <a:pt x="571" y="137"/>
                </a:lnTo>
                <a:lnTo>
                  <a:pt x="565" y="154"/>
                </a:lnTo>
                <a:lnTo>
                  <a:pt x="562" y="167"/>
                </a:lnTo>
                <a:lnTo>
                  <a:pt x="563" y="180"/>
                </a:lnTo>
                <a:lnTo>
                  <a:pt x="568" y="191"/>
                </a:lnTo>
                <a:lnTo>
                  <a:pt x="578" y="199"/>
                </a:lnTo>
                <a:lnTo>
                  <a:pt x="591" y="204"/>
                </a:lnTo>
                <a:lnTo>
                  <a:pt x="612" y="209"/>
                </a:lnTo>
                <a:lnTo>
                  <a:pt x="631" y="211"/>
                </a:lnTo>
                <a:lnTo>
                  <a:pt x="651" y="208"/>
                </a:lnTo>
                <a:lnTo>
                  <a:pt x="671" y="200"/>
                </a:lnTo>
                <a:lnTo>
                  <a:pt x="687" y="191"/>
                </a:lnTo>
                <a:lnTo>
                  <a:pt x="865" y="40"/>
                </a:lnTo>
                <a:lnTo>
                  <a:pt x="878" y="29"/>
                </a:lnTo>
                <a:lnTo>
                  <a:pt x="893" y="20"/>
                </a:lnTo>
                <a:lnTo>
                  <a:pt x="908" y="11"/>
                </a:lnTo>
                <a:lnTo>
                  <a:pt x="924" y="4"/>
                </a:lnTo>
                <a:lnTo>
                  <a:pt x="940" y="2"/>
                </a:lnTo>
                <a:lnTo>
                  <a:pt x="949" y="3"/>
                </a:lnTo>
                <a:lnTo>
                  <a:pt x="961" y="6"/>
                </a:lnTo>
                <a:lnTo>
                  <a:pt x="971" y="12"/>
                </a:lnTo>
                <a:lnTo>
                  <a:pt x="979" y="21"/>
                </a:lnTo>
                <a:lnTo>
                  <a:pt x="987" y="32"/>
                </a:lnTo>
                <a:lnTo>
                  <a:pt x="992" y="42"/>
                </a:lnTo>
                <a:lnTo>
                  <a:pt x="994" y="54"/>
                </a:lnTo>
                <a:lnTo>
                  <a:pt x="994" y="63"/>
                </a:lnTo>
                <a:lnTo>
                  <a:pt x="989" y="78"/>
                </a:lnTo>
                <a:lnTo>
                  <a:pt x="981" y="94"/>
                </a:lnTo>
                <a:lnTo>
                  <a:pt x="970" y="108"/>
                </a:lnTo>
                <a:lnTo>
                  <a:pt x="958" y="121"/>
                </a:lnTo>
                <a:lnTo>
                  <a:pt x="947" y="133"/>
                </a:lnTo>
                <a:lnTo>
                  <a:pt x="773" y="289"/>
                </a:lnTo>
                <a:lnTo>
                  <a:pt x="761" y="304"/>
                </a:lnTo>
                <a:lnTo>
                  <a:pt x="751" y="322"/>
                </a:lnTo>
                <a:lnTo>
                  <a:pt x="746" y="342"/>
                </a:lnTo>
                <a:lnTo>
                  <a:pt x="744" y="361"/>
                </a:lnTo>
                <a:lnTo>
                  <a:pt x="747" y="382"/>
                </a:lnTo>
                <a:lnTo>
                  <a:pt x="752" y="398"/>
                </a:lnTo>
                <a:lnTo>
                  <a:pt x="761" y="410"/>
                </a:lnTo>
                <a:lnTo>
                  <a:pt x="776" y="417"/>
                </a:lnTo>
                <a:lnTo>
                  <a:pt x="792" y="415"/>
                </a:lnTo>
                <a:lnTo>
                  <a:pt x="810" y="410"/>
                </a:lnTo>
                <a:lnTo>
                  <a:pt x="830" y="405"/>
                </a:lnTo>
                <a:lnTo>
                  <a:pt x="848" y="401"/>
                </a:lnTo>
                <a:lnTo>
                  <a:pt x="864" y="400"/>
                </a:lnTo>
                <a:lnTo>
                  <a:pt x="874" y="403"/>
                </a:lnTo>
                <a:lnTo>
                  <a:pt x="884" y="413"/>
                </a:lnTo>
                <a:lnTo>
                  <a:pt x="891" y="424"/>
                </a:lnTo>
                <a:lnTo>
                  <a:pt x="897" y="439"/>
                </a:lnTo>
                <a:lnTo>
                  <a:pt x="895" y="452"/>
                </a:lnTo>
                <a:lnTo>
                  <a:pt x="895" y="453"/>
                </a:lnTo>
                <a:lnTo>
                  <a:pt x="886" y="470"/>
                </a:lnTo>
                <a:lnTo>
                  <a:pt x="870" y="486"/>
                </a:lnTo>
                <a:lnTo>
                  <a:pt x="853" y="502"/>
                </a:lnTo>
                <a:lnTo>
                  <a:pt x="836" y="512"/>
                </a:lnTo>
                <a:lnTo>
                  <a:pt x="822" y="522"/>
                </a:lnTo>
                <a:lnTo>
                  <a:pt x="809" y="535"/>
                </a:lnTo>
                <a:lnTo>
                  <a:pt x="797" y="550"/>
                </a:lnTo>
                <a:lnTo>
                  <a:pt x="790" y="569"/>
                </a:lnTo>
                <a:lnTo>
                  <a:pt x="788" y="587"/>
                </a:lnTo>
                <a:lnTo>
                  <a:pt x="790" y="631"/>
                </a:lnTo>
                <a:lnTo>
                  <a:pt x="794" y="646"/>
                </a:lnTo>
                <a:lnTo>
                  <a:pt x="802" y="657"/>
                </a:lnTo>
                <a:lnTo>
                  <a:pt x="814" y="661"/>
                </a:lnTo>
                <a:lnTo>
                  <a:pt x="828" y="658"/>
                </a:lnTo>
                <a:lnTo>
                  <a:pt x="843" y="652"/>
                </a:lnTo>
                <a:lnTo>
                  <a:pt x="859" y="644"/>
                </a:lnTo>
                <a:lnTo>
                  <a:pt x="874" y="637"/>
                </a:lnTo>
                <a:lnTo>
                  <a:pt x="886" y="635"/>
                </a:lnTo>
                <a:lnTo>
                  <a:pt x="895" y="636"/>
                </a:lnTo>
                <a:lnTo>
                  <a:pt x="903" y="644"/>
                </a:lnTo>
                <a:lnTo>
                  <a:pt x="910" y="656"/>
                </a:lnTo>
                <a:lnTo>
                  <a:pt x="912" y="670"/>
                </a:lnTo>
                <a:lnTo>
                  <a:pt x="911" y="683"/>
                </a:lnTo>
                <a:lnTo>
                  <a:pt x="906" y="695"/>
                </a:lnTo>
                <a:lnTo>
                  <a:pt x="901" y="704"/>
                </a:lnTo>
                <a:lnTo>
                  <a:pt x="894" y="711"/>
                </a:lnTo>
                <a:lnTo>
                  <a:pt x="890" y="715"/>
                </a:lnTo>
                <a:lnTo>
                  <a:pt x="889" y="716"/>
                </a:lnTo>
                <a:lnTo>
                  <a:pt x="832" y="761"/>
                </a:lnTo>
                <a:lnTo>
                  <a:pt x="819" y="774"/>
                </a:lnTo>
                <a:lnTo>
                  <a:pt x="810" y="791"/>
                </a:lnTo>
                <a:lnTo>
                  <a:pt x="803" y="808"/>
                </a:lnTo>
                <a:lnTo>
                  <a:pt x="802" y="825"/>
                </a:lnTo>
                <a:lnTo>
                  <a:pt x="803" y="841"/>
                </a:lnTo>
                <a:lnTo>
                  <a:pt x="805" y="852"/>
                </a:lnTo>
                <a:lnTo>
                  <a:pt x="806" y="862"/>
                </a:lnTo>
                <a:lnTo>
                  <a:pt x="806" y="864"/>
                </a:lnTo>
                <a:lnTo>
                  <a:pt x="809" y="889"/>
                </a:lnTo>
                <a:lnTo>
                  <a:pt x="809" y="909"/>
                </a:lnTo>
                <a:lnTo>
                  <a:pt x="807" y="925"/>
                </a:lnTo>
                <a:lnTo>
                  <a:pt x="805" y="935"/>
                </a:lnTo>
                <a:lnTo>
                  <a:pt x="801" y="942"/>
                </a:lnTo>
                <a:lnTo>
                  <a:pt x="793" y="943"/>
                </a:lnTo>
                <a:lnTo>
                  <a:pt x="785" y="940"/>
                </a:lnTo>
                <a:lnTo>
                  <a:pt x="776" y="934"/>
                </a:lnTo>
                <a:lnTo>
                  <a:pt x="767" y="926"/>
                </a:lnTo>
                <a:lnTo>
                  <a:pt x="760" y="917"/>
                </a:lnTo>
                <a:lnTo>
                  <a:pt x="755" y="906"/>
                </a:lnTo>
                <a:lnTo>
                  <a:pt x="563" y="520"/>
                </a:lnTo>
                <a:lnTo>
                  <a:pt x="554" y="506"/>
                </a:lnTo>
                <a:lnTo>
                  <a:pt x="542" y="498"/>
                </a:lnTo>
                <a:lnTo>
                  <a:pt x="530" y="498"/>
                </a:lnTo>
                <a:lnTo>
                  <a:pt x="517" y="505"/>
                </a:lnTo>
                <a:lnTo>
                  <a:pt x="274" y="716"/>
                </a:lnTo>
                <a:lnTo>
                  <a:pt x="264" y="726"/>
                </a:lnTo>
                <a:lnTo>
                  <a:pt x="256" y="741"/>
                </a:lnTo>
                <a:lnTo>
                  <a:pt x="249" y="757"/>
                </a:lnTo>
                <a:lnTo>
                  <a:pt x="247" y="772"/>
                </a:lnTo>
                <a:lnTo>
                  <a:pt x="248" y="788"/>
                </a:lnTo>
                <a:lnTo>
                  <a:pt x="251" y="809"/>
                </a:lnTo>
                <a:lnTo>
                  <a:pt x="253" y="827"/>
                </a:lnTo>
                <a:lnTo>
                  <a:pt x="255" y="847"/>
                </a:lnTo>
                <a:lnTo>
                  <a:pt x="252" y="864"/>
                </a:lnTo>
                <a:lnTo>
                  <a:pt x="249" y="876"/>
                </a:lnTo>
                <a:lnTo>
                  <a:pt x="238" y="890"/>
                </a:lnTo>
                <a:lnTo>
                  <a:pt x="226" y="900"/>
                </a:lnTo>
                <a:lnTo>
                  <a:pt x="214" y="904"/>
                </a:lnTo>
                <a:lnTo>
                  <a:pt x="201" y="905"/>
                </a:lnTo>
                <a:lnTo>
                  <a:pt x="192" y="902"/>
                </a:lnTo>
                <a:lnTo>
                  <a:pt x="181" y="896"/>
                </a:lnTo>
                <a:lnTo>
                  <a:pt x="171" y="885"/>
                </a:lnTo>
                <a:lnTo>
                  <a:pt x="162" y="869"/>
                </a:lnTo>
                <a:lnTo>
                  <a:pt x="155" y="850"/>
                </a:lnTo>
                <a:lnTo>
                  <a:pt x="150" y="831"/>
                </a:lnTo>
                <a:lnTo>
                  <a:pt x="144" y="812"/>
                </a:lnTo>
                <a:lnTo>
                  <a:pt x="137" y="791"/>
                </a:lnTo>
                <a:lnTo>
                  <a:pt x="125" y="768"/>
                </a:lnTo>
                <a:lnTo>
                  <a:pt x="105" y="754"/>
                </a:lnTo>
                <a:lnTo>
                  <a:pt x="84" y="743"/>
                </a:lnTo>
                <a:lnTo>
                  <a:pt x="66" y="734"/>
                </a:lnTo>
                <a:lnTo>
                  <a:pt x="47" y="726"/>
                </a:lnTo>
                <a:lnTo>
                  <a:pt x="29" y="717"/>
                </a:lnTo>
                <a:lnTo>
                  <a:pt x="14" y="707"/>
                </a:lnTo>
                <a:lnTo>
                  <a:pt x="5" y="695"/>
                </a:lnTo>
                <a:lnTo>
                  <a:pt x="1" y="683"/>
                </a:lnTo>
                <a:lnTo>
                  <a:pt x="0" y="674"/>
                </a:lnTo>
                <a:lnTo>
                  <a:pt x="3" y="662"/>
                </a:lnTo>
                <a:lnTo>
                  <a:pt x="8" y="650"/>
                </a:lnTo>
                <a:lnTo>
                  <a:pt x="18" y="640"/>
                </a:lnTo>
                <a:lnTo>
                  <a:pt x="34" y="631"/>
                </a:lnTo>
                <a:lnTo>
                  <a:pt x="47" y="628"/>
                </a:lnTo>
                <a:lnTo>
                  <a:pt x="64" y="629"/>
                </a:lnTo>
                <a:lnTo>
                  <a:pt x="83" y="632"/>
                </a:lnTo>
                <a:lnTo>
                  <a:pt x="101" y="638"/>
                </a:lnTo>
                <a:lnTo>
                  <a:pt x="122" y="644"/>
                </a:lnTo>
                <a:lnTo>
                  <a:pt x="137" y="646"/>
                </a:lnTo>
                <a:lnTo>
                  <a:pt x="154" y="646"/>
                </a:lnTo>
                <a:lnTo>
                  <a:pt x="169" y="642"/>
                </a:lnTo>
                <a:lnTo>
                  <a:pt x="185" y="636"/>
                </a:lnTo>
                <a:lnTo>
                  <a:pt x="197" y="627"/>
                </a:lnTo>
                <a:lnTo>
                  <a:pt x="440" y="414"/>
                </a:lnTo>
                <a:lnTo>
                  <a:pt x="448" y="403"/>
                </a:lnTo>
                <a:lnTo>
                  <a:pt x="448" y="390"/>
                </a:lnTo>
                <a:lnTo>
                  <a:pt x="442" y="379"/>
                </a:lnTo>
                <a:lnTo>
                  <a:pt x="429" y="367"/>
                </a:lnTo>
                <a:lnTo>
                  <a:pt x="72" y="125"/>
                </a:lnTo>
                <a:lnTo>
                  <a:pt x="63" y="119"/>
                </a:lnTo>
                <a:lnTo>
                  <a:pt x="55" y="111"/>
                </a:lnTo>
                <a:lnTo>
                  <a:pt x="47" y="100"/>
                </a:lnTo>
                <a:lnTo>
                  <a:pt x="43" y="91"/>
                </a:lnTo>
                <a:lnTo>
                  <a:pt x="41" y="82"/>
                </a:lnTo>
                <a:lnTo>
                  <a:pt x="43" y="75"/>
                </a:lnTo>
                <a:lnTo>
                  <a:pt x="50" y="71"/>
                </a:lnTo>
                <a:lnTo>
                  <a:pt x="62" y="70"/>
                </a:lnTo>
                <a:lnTo>
                  <a:pt x="77" y="71"/>
                </a:lnTo>
                <a:lnTo>
                  <a:pt x="97" y="74"/>
                </a:lnTo>
                <a:lnTo>
                  <a:pt x="121" y="81"/>
                </a:lnTo>
                <a:lnTo>
                  <a:pt x="125" y="81"/>
                </a:lnTo>
                <a:lnTo>
                  <a:pt x="133" y="83"/>
                </a:lnTo>
                <a:lnTo>
                  <a:pt x="144" y="86"/>
                </a:lnTo>
                <a:lnTo>
                  <a:pt x="159" y="90"/>
                </a:lnTo>
                <a:lnTo>
                  <a:pt x="176" y="90"/>
                </a:lnTo>
                <a:lnTo>
                  <a:pt x="196" y="87"/>
                </a:lnTo>
                <a:lnTo>
                  <a:pt x="213" y="79"/>
                </a:lnTo>
                <a:lnTo>
                  <a:pt x="228" y="69"/>
                </a:lnTo>
                <a:lnTo>
                  <a:pt x="280" y="19"/>
                </a:lnTo>
                <a:lnTo>
                  <a:pt x="281" y="18"/>
                </a:lnTo>
                <a:lnTo>
                  <a:pt x="286" y="14"/>
                </a:lnTo>
                <a:lnTo>
                  <a:pt x="293" y="8"/>
                </a:lnTo>
                <a:lnTo>
                  <a:pt x="303" y="4"/>
                </a:lnTo>
                <a:lnTo>
                  <a:pt x="315" y="0"/>
                </a:lnTo>
                <a:close/>
              </a:path>
            </a:pathLst>
          </a:custGeom>
          <a:solidFill>
            <a:schemeClr val="accent6"/>
          </a:solidFill>
          <a:ln w="254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14" name="Freeform 664"/>
          <p:cNvSpPr>
            <a:spLocks/>
          </p:cNvSpPr>
          <p:nvPr/>
        </p:nvSpPr>
        <p:spPr bwMode="auto">
          <a:xfrm>
            <a:off x="2614343" y="2646983"/>
            <a:ext cx="923519" cy="885357"/>
          </a:xfrm>
          <a:custGeom>
            <a:avLst/>
            <a:gdLst>
              <a:gd name="T0" fmla="*/ 835 w 847"/>
              <a:gd name="T1" fmla="*/ 16 h 812"/>
              <a:gd name="T2" fmla="*/ 842 w 847"/>
              <a:gd name="T3" fmla="*/ 68 h 812"/>
              <a:gd name="T4" fmla="*/ 661 w 847"/>
              <a:gd name="T5" fmla="*/ 249 h 812"/>
              <a:gd name="T6" fmla="*/ 637 w 847"/>
              <a:gd name="T7" fmla="*/ 311 h 812"/>
              <a:gd name="T8" fmla="*/ 665 w 847"/>
              <a:gd name="T9" fmla="*/ 358 h 812"/>
              <a:gd name="T10" fmla="*/ 728 w 847"/>
              <a:gd name="T11" fmla="*/ 344 h 812"/>
              <a:gd name="T12" fmla="*/ 764 w 847"/>
              <a:gd name="T13" fmla="*/ 364 h 812"/>
              <a:gd name="T14" fmla="*/ 760 w 847"/>
              <a:gd name="T15" fmla="*/ 403 h 812"/>
              <a:gd name="T16" fmla="*/ 707 w 847"/>
              <a:gd name="T17" fmla="*/ 449 h 812"/>
              <a:gd name="T18" fmla="*/ 678 w 847"/>
              <a:gd name="T19" fmla="*/ 505 h 812"/>
              <a:gd name="T20" fmla="*/ 701 w 847"/>
              <a:gd name="T21" fmla="*/ 568 h 812"/>
              <a:gd name="T22" fmla="*/ 752 w 847"/>
              <a:gd name="T23" fmla="*/ 547 h 812"/>
              <a:gd name="T24" fmla="*/ 783 w 847"/>
              <a:gd name="T25" fmla="*/ 563 h 812"/>
              <a:gd name="T26" fmla="*/ 773 w 847"/>
              <a:gd name="T27" fmla="*/ 608 h 812"/>
              <a:gd name="T28" fmla="*/ 708 w 847"/>
              <a:gd name="T29" fmla="*/ 665 h 812"/>
              <a:gd name="T30" fmla="*/ 695 w 847"/>
              <a:gd name="T31" fmla="*/ 723 h 812"/>
              <a:gd name="T32" fmla="*/ 700 w 847"/>
              <a:gd name="T33" fmla="*/ 765 h 812"/>
              <a:gd name="T34" fmla="*/ 693 w 847"/>
              <a:gd name="T35" fmla="*/ 811 h 812"/>
              <a:gd name="T36" fmla="*/ 665 w 847"/>
              <a:gd name="T37" fmla="*/ 797 h 812"/>
              <a:gd name="T38" fmla="*/ 476 w 847"/>
              <a:gd name="T39" fmla="*/ 438 h 812"/>
              <a:gd name="T40" fmla="*/ 238 w 847"/>
              <a:gd name="T41" fmla="*/ 623 h 812"/>
              <a:gd name="T42" fmla="*/ 216 w 847"/>
              <a:gd name="T43" fmla="*/ 685 h 812"/>
              <a:gd name="T44" fmla="*/ 221 w 847"/>
              <a:gd name="T45" fmla="*/ 751 h 812"/>
              <a:gd name="T46" fmla="*/ 188 w 847"/>
              <a:gd name="T47" fmla="*/ 786 h 812"/>
              <a:gd name="T48" fmla="*/ 151 w 847"/>
              <a:gd name="T49" fmla="*/ 770 h 812"/>
              <a:gd name="T50" fmla="*/ 122 w 847"/>
              <a:gd name="T51" fmla="*/ 696 h 812"/>
              <a:gd name="T52" fmla="*/ 58 w 847"/>
              <a:gd name="T53" fmla="*/ 643 h 812"/>
              <a:gd name="T54" fmla="*/ 6 w 847"/>
              <a:gd name="T55" fmla="*/ 609 h 812"/>
              <a:gd name="T56" fmla="*/ 8 w 847"/>
              <a:gd name="T57" fmla="*/ 571 h 812"/>
              <a:gd name="T58" fmla="*/ 55 w 847"/>
              <a:gd name="T59" fmla="*/ 553 h 812"/>
              <a:gd name="T60" fmla="*/ 121 w 847"/>
              <a:gd name="T61" fmla="*/ 566 h 812"/>
              <a:gd name="T62" fmla="*/ 374 w 847"/>
              <a:gd name="T63" fmla="*/ 362 h 812"/>
              <a:gd name="T64" fmla="*/ 367 w 847"/>
              <a:gd name="T65" fmla="*/ 322 h 812"/>
              <a:gd name="T66" fmla="*/ 33 w 847"/>
              <a:gd name="T67" fmla="*/ 97 h 812"/>
              <a:gd name="T68" fmla="*/ 36 w 847"/>
              <a:gd name="T69" fmla="*/ 72 h 812"/>
              <a:gd name="T70" fmla="*/ 96 w 847"/>
              <a:gd name="T71" fmla="*/ 79 h 812"/>
              <a:gd name="T72" fmla="*/ 129 w 847"/>
              <a:gd name="T73" fmla="*/ 85 h 812"/>
              <a:gd name="T74" fmla="*/ 188 w 847"/>
              <a:gd name="T75" fmla="*/ 67 h 812"/>
              <a:gd name="T76" fmla="*/ 250 w 847"/>
              <a:gd name="T77" fmla="*/ 12 h 812"/>
              <a:gd name="T78" fmla="*/ 294 w 847"/>
              <a:gd name="T79" fmla="*/ 18 h 812"/>
              <a:gd name="T80" fmla="*/ 290 w 847"/>
              <a:gd name="T81" fmla="*/ 55 h 812"/>
              <a:gd name="T82" fmla="*/ 273 w 847"/>
              <a:gd name="T83" fmla="*/ 102 h 812"/>
              <a:gd name="T84" fmla="*/ 347 w 847"/>
              <a:gd name="T85" fmla="*/ 122 h 812"/>
              <a:gd name="T86" fmla="*/ 399 w 847"/>
              <a:gd name="T87" fmla="*/ 88 h 812"/>
              <a:gd name="T88" fmla="*/ 457 w 847"/>
              <a:gd name="T89" fmla="*/ 45 h 812"/>
              <a:gd name="T90" fmla="*/ 490 w 847"/>
              <a:gd name="T91" fmla="*/ 58 h 812"/>
              <a:gd name="T92" fmla="*/ 491 w 847"/>
              <a:gd name="T93" fmla="*/ 105 h 812"/>
              <a:gd name="T94" fmla="*/ 481 w 847"/>
              <a:gd name="T95" fmla="*/ 163 h 812"/>
              <a:gd name="T96" fmla="*/ 537 w 847"/>
              <a:gd name="T97" fmla="*/ 182 h 812"/>
              <a:gd name="T98" fmla="*/ 737 w 847"/>
              <a:gd name="T99" fmla="*/ 33 h 812"/>
              <a:gd name="T100" fmla="*/ 800 w 847"/>
              <a:gd name="T101" fmla="*/ 0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47" h="812">
                <a:moveTo>
                  <a:pt x="800" y="0"/>
                </a:moveTo>
                <a:lnTo>
                  <a:pt x="808" y="0"/>
                </a:lnTo>
                <a:lnTo>
                  <a:pt x="822" y="5"/>
                </a:lnTo>
                <a:lnTo>
                  <a:pt x="835" y="16"/>
                </a:lnTo>
                <a:lnTo>
                  <a:pt x="844" y="29"/>
                </a:lnTo>
                <a:lnTo>
                  <a:pt x="847" y="43"/>
                </a:lnTo>
                <a:lnTo>
                  <a:pt x="847" y="51"/>
                </a:lnTo>
                <a:lnTo>
                  <a:pt x="842" y="68"/>
                </a:lnTo>
                <a:lnTo>
                  <a:pt x="831" y="84"/>
                </a:lnTo>
                <a:lnTo>
                  <a:pt x="819" y="100"/>
                </a:lnTo>
                <a:lnTo>
                  <a:pt x="808" y="111"/>
                </a:lnTo>
                <a:lnTo>
                  <a:pt x="661" y="249"/>
                </a:lnTo>
                <a:lnTo>
                  <a:pt x="650" y="261"/>
                </a:lnTo>
                <a:lnTo>
                  <a:pt x="642" y="277"/>
                </a:lnTo>
                <a:lnTo>
                  <a:pt x="638" y="295"/>
                </a:lnTo>
                <a:lnTo>
                  <a:pt x="637" y="311"/>
                </a:lnTo>
                <a:lnTo>
                  <a:pt x="640" y="329"/>
                </a:lnTo>
                <a:lnTo>
                  <a:pt x="644" y="344"/>
                </a:lnTo>
                <a:lnTo>
                  <a:pt x="653" y="353"/>
                </a:lnTo>
                <a:lnTo>
                  <a:pt x="665" y="358"/>
                </a:lnTo>
                <a:lnTo>
                  <a:pt x="679" y="357"/>
                </a:lnTo>
                <a:lnTo>
                  <a:pt x="695" y="353"/>
                </a:lnTo>
                <a:lnTo>
                  <a:pt x="712" y="348"/>
                </a:lnTo>
                <a:lnTo>
                  <a:pt x="728" y="344"/>
                </a:lnTo>
                <a:lnTo>
                  <a:pt x="739" y="343"/>
                </a:lnTo>
                <a:lnTo>
                  <a:pt x="749" y="346"/>
                </a:lnTo>
                <a:lnTo>
                  <a:pt x="758" y="353"/>
                </a:lnTo>
                <a:lnTo>
                  <a:pt x="764" y="364"/>
                </a:lnTo>
                <a:lnTo>
                  <a:pt x="768" y="375"/>
                </a:lnTo>
                <a:lnTo>
                  <a:pt x="768" y="388"/>
                </a:lnTo>
                <a:lnTo>
                  <a:pt x="768" y="388"/>
                </a:lnTo>
                <a:lnTo>
                  <a:pt x="760" y="403"/>
                </a:lnTo>
                <a:lnTo>
                  <a:pt x="747" y="417"/>
                </a:lnTo>
                <a:lnTo>
                  <a:pt x="733" y="430"/>
                </a:lnTo>
                <a:lnTo>
                  <a:pt x="718" y="441"/>
                </a:lnTo>
                <a:lnTo>
                  <a:pt x="707" y="449"/>
                </a:lnTo>
                <a:lnTo>
                  <a:pt x="695" y="459"/>
                </a:lnTo>
                <a:lnTo>
                  <a:pt x="686" y="474"/>
                </a:lnTo>
                <a:lnTo>
                  <a:pt x="679" y="490"/>
                </a:lnTo>
                <a:lnTo>
                  <a:pt x="678" y="505"/>
                </a:lnTo>
                <a:lnTo>
                  <a:pt x="680" y="543"/>
                </a:lnTo>
                <a:lnTo>
                  <a:pt x="684" y="556"/>
                </a:lnTo>
                <a:lnTo>
                  <a:pt x="691" y="566"/>
                </a:lnTo>
                <a:lnTo>
                  <a:pt x="701" y="568"/>
                </a:lnTo>
                <a:lnTo>
                  <a:pt x="713" y="566"/>
                </a:lnTo>
                <a:lnTo>
                  <a:pt x="726" y="559"/>
                </a:lnTo>
                <a:lnTo>
                  <a:pt x="739" y="553"/>
                </a:lnTo>
                <a:lnTo>
                  <a:pt x="752" y="547"/>
                </a:lnTo>
                <a:lnTo>
                  <a:pt x="763" y="545"/>
                </a:lnTo>
                <a:lnTo>
                  <a:pt x="771" y="546"/>
                </a:lnTo>
                <a:lnTo>
                  <a:pt x="777" y="553"/>
                </a:lnTo>
                <a:lnTo>
                  <a:pt x="783" y="563"/>
                </a:lnTo>
                <a:lnTo>
                  <a:pt x="785" y="575"/>
                </a:lnTo>
                <a:lnTo>
                  <a:pt x="785" y="585"/>
                </a:lnTo>
                <a:lnTo>
                  <a:pt x="780" y="598"/>
                </a:lnTo>
                <a:lnTo>
                  <a:pt x="773" y="608"/>
                </a:lnTo>
                <a:lnTo>
                  <a:pt x="768" y="613"/>
                </a:lnTo>
                <a:lnTo>
                  <a:pt x="766" y="614"/>
                </a:lnTo>
                <a:lnTo>
                  <a:pt x="718" y="654"/>
                </a:lnTo>
                <a:lnTo>
                  <a:pt x="708" y="665"/>
                </a:lnTo>
                <a:lnTo>
                  <a:pt x="699" y="680"/>
                </a:lnTo>
                <a:lnTo>
                  <a:pt x="695" y="696"/>
                </a:lnTo>
                <a:lnTo>
                  <a:pt x="693" y="710"/>
                </a:lnTo>
                <a:lnTo>
                  <a:pt x="695" y="723"/>
                </a:lnTo>
                <a:lnTo>
                  <a:pt x="696" y="734"/>
                </a:lnTo>
                <a:lnTo>
                  <a:pt x="697" y="740"/>
                </a:lnTo>
                <a:lnTo>
                  <a:pt x="697" y="743"/>
                </a:lnTo>
                <a:lnTo>
                  <a:pt x="700" y="765"/>
                </a:lnTo>
                <a:lnTo>
                  <a:pt x="700" y="782"/>
                </a:lnTo>
                <a:lnTo>
                  <a:pt x="700" y="795"/>
                </a:lnTo>
                <a:lnTo>
                  <a:pt x="697" y="805"/>
                </a:lnTo>
                <a:lnTo>
                  <a:pt x="693" y="811"/>
                </a:lnTo>
                <a:lnTo>
                  <a:pt x="688" y="812"/>
                </a:lnTo>
                <a:lnTo>
                  <a:pt x="680" y="810"/>
                </a:lnTo>
                <a:lnTo>
                  <a:pt x="672" y="805"/>
                </a:lnTo>
                <a:lnTo>
                  <a:pt x="665" y="797"/>
                </a:lnTo>
                <a:lnTo>
                  <a:pt x="658" y="789"/>
                </a:lnTo>
                <a:lnTo>
                  <a:pt x="653" y="781"/>
                </a:lnTo>
                <a:lnTo>
                  <a:pt x="483" y="450"/>
                </a:lnTo>
                <a:lnTo>
                  <a:pt x="476" y="438"/>
                </a:lnTo>
                <a:lnTo>
                  <a:pt x="465" y="433"/>
                </a:lnTo>
                <a:lnTo>
                  <a:pt x="454" y="432"/>
                </a:lnTo>
                <a:lnTo>
                  <a:pt x="444" y="438"/>
                </a:lnTo>
                <a:lnTo>
                  <a:pt x="238" y="623"/>
                </a:lnTo>
                <a:lnTo>
                  <a:pt x="227" y="635"/>
                </a:lnTo>
                <a:lnTo>
                  <a:pt x="218" y="652"/>
                </a:lnTo>
                <a:lnTo>
                  <a:pt x="214" y="669"/>
                </a:lnTo>
                <a:lnTo>
                  <a:pt x="216" y="685"/>
                </a:lnTo>
                <a:lnTo>
                  <a:pt x="218" y="705"/>
                </a:lnTo>
                <a:lnTo>
                  <a:pt x="221" y="721"/>
                </a:lnTo>
                <a:lnTo>
                  <a:pt x="222" y="736"/>
                </a:lnTo>
                <a:lnTo>
                  <a:pt x="221" y="751"/>
                </a:lnTo>
                <a:lnTo>
                  <a:pt x="218" y="763"/>
                </a:lnTo>
                <a:lnTo>
                  <a:pt x="209" y="774"/>
                </a:lnTo>
                <a:lnTo>
                  <a:pt x="199" y="782"/>
                </a:lnTo>
                <a:lnTo>
                  <a:pt x="188" y="786"/>
                </a:lnTo>
                <a:lnTo>
                  <a:pt x="178" y="788"/>
                </a:lnTo>
                <a:lnTo>
                  <a:pt x="170" y="785"/>
                </a:lnTo>
                <a:lnTo>
                  <a:pt x="160" y="780"/>
                </a:lnTo>
                <a:lnTo>
                  <a:pt x="151" y="770"/>
                </a:lnTo>
                <a:lnTo>
                  <a:pt x="143" y="757"/>
                </a:lnTo>
                <a:lnTo>
                  <a:pt x="137" y="740"/>
                </a:lnTo>
                <a:lnTo>
                  <a:pt x="130" y="719"/>
                </a:lnTo>
                <a:lnTo>
                  <a:pt x="122" y="696"/>
                </a:lnTo>
                <a:lnTo>
                  <a:pt x="109" y="671"/>
                </a:lnTo>
                <a:lnTo>
                  <a:pt x="92" y="659"/>
                </a:lnTo>
                <a:lnTo>
                  <a:pt x="74" y="650"/>
                </a:lnTo>
                <a:lnTo>
                  <a:pt x="58" y="643"/>
                </a:lnTo>
                <a:lnTo>
                  <a:pt x="42" y="637"/>
                </a:lnTo>
                <a:lnTo>
                  <a:pt x="27" y="629"/>
                </a:lnTo>
                <a:lnTo>
                  <a:pt x="15" y="619"/>
                </a:lnTo>
                <a:lnTo>
                  <a:pt x="6" y="609"/>
                </a:lnTo>
                <a:lnTo>
                  <a:pt x="2" y="600"/>
                </a:lnTo>
                <a:lnTo>
                  <a:pt x="0" y="592"/>
                </a:lnTo>
                <a:lnTo>
                  <a:pt x="3" y="581"/>
                </a:lnTo>
                <a:lnTo>
                  <a:pt x="8" y="571"/>
                </a:lnTo>
                <a:lnTo>
                  <a:pt x="16" y="562"/>
                </a:lnTo>
                <a:lnTo>
                  <a:pt x="29" y="554"/>
                </a:lnTo>
                <a:lnTo>
                  <a:pt x="41" y="551"/>
                </a:lnTo>
                <a:lnTo>
                  <a:pt x="55" y="553"/>
                </a:lnTo>
                <a:lnTo>
                  <a:pt x="71" y="554"/>
                </a:lnTo>
                <a:lnTo>
                  <a:pt x="87" y="559"/>
                </a:lnTo>
                <a:lnTo>
                  <a:pt x="105" y="563"/>
                </a:lnTo>
                <a:lnTo>
                  <a:pt x="121" y="566"/>
                </a:lnTo>
                <a:lnTo>
                  <a:pt x="139" y="564"/>
                </a:lnTo>
                <a:lnTo>
                  <a:pt x="157" y="558"/>
                </a:lnTo>
                <a:lnTo>
                  <a:pt x="170" y="549"/>
                </a:lnTo>
                <a:lnTo>
                  <a:pt x="374" y="362"/>
                </a:lnTo>
                <a:lnTo>
                  <a:pt x="382" y="352"/>
                </a:lnTo>
                <a:lnTo>
                  <a:pt x="382" y="341"/>
                </a:lnTo>
                <a:lnTo>
                  <a:pt x="377" y="331"/>
                </a:lnTo>
                <a:lnTo>
                  <a:pt x="367" y="322"/>
                </a:lnTo>
                <a:lnTo>
                  <a:pt x="55" y="118"/>
                </a:lnTo>
                <a:lnTo>
                  <a:pt x="48" y="113"/>
                </a:lnTo>
                <a:lnTo>
                  <a:pt x="40" y="105"/>
                </a:lnTo>
                <a:lnTo>
                  <a:pt x="33" y="97"/>
                </a:lnTo>
                <a:lnTo>
                  <a:pt x="29" y="89"/>
                </a:lnTo>
                <a:lnTo>
                  <a:pt x="28" y="81"/>
                </a:lnTo>
                <a:lnTo>
                  <a:pt x="29" y="75"/>
                </a:lnTo>
                <a:lnTo>
                  <a:pt x="36" y="72"/>
                </a:lnTo>
                <a:lnTo>
                  <a:pt x="45" y="71"/>
                </a:lnTo>
                <a:lnTo>
                  <a:pt x="58" y="71"/>
                </a:lnTo>
                <a:lnTo>
                  <a:pt x="75" y="73"/>
                </a:lnTo>
                <a:lnTo>
                  <a:pt x="96" y="79"/>
                </a:lnTo>
                <a:lnTo>
                  <a:pt x="99" y="79"/>
                </a:lnTo>
                <a:lnTo>
                  <a:pt x="107" y="81"/>
                </a:lnTo>
                <a:lnTo>
                  <a:pt x="117" y="83"/>
                </a:lnTo>
                <a:lnTo>
                  <a:pt x="129" y="85"/>
                </a:lnTo>
                <a:lnTo>
                  <a:pt x="145" y="87"/>
                </a:lnTo>
                <a:lnTo>
                  <a:pt x="160" y="83"/>
                </a:lnTo>
                <a:lnTo>
                  <a:pt x="175" y="76"/>
                </a:lnTo>
                <a:lnTo>
                  <a:pt x="188" y="67"/>
                </a:lnTo>
                <a:lnTo>
                  <a:pt x="231" y="24"/>
                </a:lnTo>
                <a:lnTo>
                  <a:pt x="234" y="21"/>
                </a:lnTo>
                <a:lnTo>
                  <a:pt x="241" y="17"/>
                </a:lnTo>
                <a:lnTo>
                  <a:pt x="250" y="12"/>
                </a:lnTo>
                <a:lnTo>
                  <a:pt x="263" y="8"/>
                </a:lnTo>
                <a:lnTo>
                  <a:pt x="273" y="8"/>
                </a:lnTo>
                <a:lnTo>
                  <a:pt x="285" y="12"/>
                </a:lnTo>
                <a:lnTo>
                  <a:pt x="294" y="18"/>
                </a:lnTo>
                <a:lnTo>
                  <a:pt x="301" y="26"/>
                </a:lnTo>
                <a:lnTo>
                  <a:pt x="301" y="33"/>
                </a:lnTo>
                <a:lnTo>
                  <a:pt x="297" y="43"/>
                </a:lnTo>
                <a:lnTo>
                  <a:pt x="290" y="55"/>
                </a:lnTo>
                <a:lnTo>
                  <a:pt x="283" y="68"/>
                </a:lnTo>
                <a:lnTo>
                  <a:pt x="275" y="81"/>
                </a:lnTo>
                <a:lnTo>
                  <a:pt x="271" y="92"/>
                </a:lnTo>
                <a:lnTo>
                  <a:pt x="273" y="102"/>
                </a:lnTo>
                <a:lnTo>
                  <a:pt x="281" y="110"/>
                </a:lnTo>
                <a:lnTo>
                  <a:pt x="294" y="115"/>
                </a:lnTo>
                <a:lnTo>
                  <a:pt x="331" y="122"/>
                </a:lnTo>
                <a:lnTo>
                  <a:pt x="347" y="122"/>
                </a:lnTo>
                <a:lnTo>
                  <a:pt x="364" y="118"/>
                </a:lnTo>
                <a:lnTo>
                  <a:pt x="378" y="110"/>
                </a:lnTo>
                <a:lnTo>
                  <a:pt x="391" y="100"/>
                </a:lnTo>
                <a:lnTo>
                  <a:pt x="399" y="88"/>
                </a:lnTo>
                <a:lnTo>
                  <a:pt x="411" y="75"/>
                </a:lnTo>
                <a:lnTo>
                  <a:pt x="426" y="62"/>
                </a:lnTo>
                <a:lnTo>
                  <a:pt x="441" y="51"/>
                </a:lnTo>
                <a:lnTo>
                  <a:pt x="457" y="45"/>
                </a:lnTo>
                <a:lnTo>
                  <a:pt x="457" y="45"/>
                </a:lnTo>
                <a:lnTo>
                  <a:pt x="470" y="45"/>
                </a:lnTo>
                <a:lnTo>
                  <a:pt x="481" y="50"/>
                </a:lnTo>
                <a:lnTo>
                  <a:pt x="490" y="58"/>
                </a:lnTo>
                <a:lnTo>
                  <a:pt x="497" y="67"/>
                </a:lnTo>
                <a:lnTo>
                  <a:pt x="499" y="77"/>
                </a:lnTo>
                <a:lnTo>
                  <a:pt x="497" y="89"/>
                </a:lnTo>
                <a:lnTo>
                  <a:pt x="491" y="105"/>
                </a:lnTo>
                <a:lnTo>
                  <a:pt x="485" y="121"/>
                </a:lnTo>
                <a:lnTo>
                  <a:pt x="479" y="136"/>
                </a:lnTo>
                <a:lnTo>
                  <a:pt x="477" y="150"/>
                </a:lnTo>
                <a:lnTo>
                  <a:pt x="481" y="163"/>
                </a:lnTo>
                <a:lnTo>
                  <a:pt x="489" y="172"/>
                </a:lnTo>
                <a:lnTo>
                  <a:pt x="502" y="178"/>
                </a:lnTo>
                <a:lnTo>
                  <a:pt x="520" y="182"/>
                </a:lnTo>
                <a:lnTo>
                  <a:pt x="537" y="182"/>
                </a:lnTo>
                <a:lnTo>
                  <a:pt x="554" y="180"/>
                </a:lnTo>
                <a:lnTo>
                  <a:pt x="571" y="175"/>
                </a:lnTo>
                <a:lnTo>
                  <a:pt x="584" y="165"/>
                </a:lnTo>
                <a:lnTo>
                  <a:pt x="737" y="33"/>
                </a:lnTo>
                <a:lnTo>
                  <a:pt x="750" y="22"/>
                </a:lnTo>
                <a:lnTo>
                  <a:pt x="766" y="12"/>
                </a:lnTo>
                <a:lnTo>
                  <a:pt x="784" y="4"/>
                </a:lnTo>
                <a:lnTo>
                  <a:pt x="800" y="0"/>
                </a:lnTo>
                <a:close/>
              </a:path>
            </a:pathLst>
          </a:custGeom>
          <a:solidFill>
            <a:schemeClr val="accent5"/>
          </a:solidFill>
          <a:ln w="254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15" name="Freeform 667"/>
          <p:cNvSpPr>
            <a:spLocks/>
          </p:cNvSpPr>
          <p:nvPr/>
        </p:nvSpPr>
        <p:spPr bwMode="auto">
          <a:xfrm>
            <a:off x="1374625" y="610228"/>
            <a:ext cx="843924" cy="819936"/>
          </a:xfrm>
          <a:custGeom>
            <a:avLst/>
            <a:gdLst>
              <a:gd name="T0" fmla="*/ 770 w 774"/>
              <a:gd name="T1" fmla="*/ 26 h 752"/>
              <a:gd name="T2" fmla="*/ 759 w 774"/>
              <a:gd name="T3" fmla="*/ 77 h 752"/>
              <a:gd name="T4" fmla="*/ 595 w 774"/>
              <a:gd name="T5" fmla="*/ 244 h 752"/>
              <a:gd name="T6" fmla="*/ 586 w 774"/>
              <a:gd name="T7" fmla="*/ 308 h 752"/>
              <a:gd name="T8" fmla="*/ 623 w 774"/>
              <a:gd name="T9" fmla="*/ 332 h 752"/>
              <a:gd name="T10" fmla="*/ 679 w 774"/>
              <a:gd name="T11" fmla="*/ 318 h 752"/>
              <a:gd name="T12" fmla="*/ 705 w 774"/>
              <a:gd name="T13" fmla="*/ 360 h 752"/>
              <a:gd name="T14" fmla="*/ 674 w 774"/>
              <a:gd name="T15" fmla="*/ 399 h 752"/>
              <a:gd name="T16" fmla="*/ 631 w 774"/>
              <a:gd name="T17" fmla="*/ 440 h 752"/>
              <a:gd name="T18" fmla="*/ 631 w 774"/>
              <a:gd name="T19" fmla="*/ 516 h 752"/>
              <a:gd name="T20" fmla="*/ 670 w 774"/>
              <a:gd name="T21" fmla="*/ 518 h 752"/>
              <a:gd name="T22" fmla="*/ 712 w 774"/>
              <a:gd name="T23" fmla="*/ 507 h 752"/>
              <a:gd name="T24" fmla="*/ 720 w 774"/>
              <a:gd name="T25" fmla="*/ 553 h 752"/>
              <a:gd name="T26" fmla="*/ 665 w 774"/>
              <a:gd name="T27" fmla="*/ 605 h 752"/>
              <a:gd name="T28" fmla="*/ 642 w 774"/>
              <a:gd name="T29" fmla="*/ 658 h 752"/>
              <a:gd name="T30" fmla="*/ 649 w 774"/>
              <a:gd name="T31" fmla="*/ 709 h 752"/>
              <a:gd name="T32" fmla="*/ 645 w 774"/>
              <a:gd name="T33" fmla="*/ 751 h 752"/>
              <a:gd name="T34" fmla="*/ 617 w 774"/>
              <a:gd name="T35" fmla="*/ 739 h 752"/>
              <a:gd name="T36" fmla="*/ 436 w 774"/>
              <a:gd name="T37" fmla="*/ 411 h 752"/>
              <a:gd name="T38" fmla="*/ 220 w 774"/>
              <a:gd name="T39" fmla="*/ 585 h 752"/>
              <a:gd name="T40" fmla="*/ 200 w 774"/>
              <a:gd name="T41" fmla="*/ 645 h 752"/>
              <a:gd name="T42" fmla="*/ 207 w 774"/>
              <a:gd name="T43" fmla="*/ 705 h 752"/>
              <a:gd name="T44" fmla="*/ 167 w 774"/>
              <a:gd name="T45" fmla="*/ 738 h 752"/>
              <a:gd name="T46" fmla="*/ 129 w 774"/>
              <a:gd name="T47" fmla="*/ 697 h 752"/>
              <a:gd name="T48" fmla="*/ 81 w 774"/>
              <a:gd name="T49" fmla="*/ 618 h 752"/>
              <a:gd name="T50" fmla="*/ 8 w 774"/>
              <a:gd name="T51" fmla="*/ 581 h 752"/>
              <a:gd name="T52" fmla="*/ 11 w 774"/>
              <a:gd name="T53" fmla="*/ 536 h 752"/>
              <a:gd name="T54" fmla="*/ 65 w 774"/>
              <a:gd name="T55" fmla="*/ 525 h 752"/>
              <a:gd name="T56" fmla="*/ 128 w 774"/>
              <a:gd name="T57" fmla="*/ 533 h 752"/>
              <a:gd name="T58" fmla="*/ 348 w 774"/>
              <a:gd name="T59" fmla="*/ 332 h 752"/>
              <a:gd name="T60" fmla="*/ 42 w 774"/>
              <a:gd name="T61" fmla="*/ 123 h 752"/>
              <a:gd name="T62" fmla="*/ 18 w 774"/>
              <a:gd name="T63" fmla="*/ 96 h 752"/>
              <a:gd name="T64" fmla="*/ 32 w 774"/>
              <a:gd name="T65" fmla="*/ 79 h 752"/>
              <a:gd name="T66" fmla="*/ 82 w 774"/>
              <a:gd name="T67" fmla="*/ 85 h 752"/>
              <a:gd name="T68" fmla="*/ 124 w 774"/>
              <a:gd name="T69" fmla="*/ 92 h 752"/>
              <a:gd name="T70" fmla="*/ 204 w 774"/>
              <a:gd name="T71" fmla="*/ 31 h 752"/>
              <a:gd name="T72" fmla="*/ 232 w 774"/>
              <a:gd name="T73" fmla="*/ 17 h 752"/>
              <a:gd name="T74" fmla="*/ 267 w 774"/>
              <a:gd name="T75" fmla="*/ 33 h 752"/>
              <a:gd name="T76" fmla="*/ 251 w 774"/>
              <a:gd name="T77" fmla="*/ 72 h 752"/>
              <a:gd name="T78" fmla="*/ 251 w 774"/>
              <a:gd name="T79" fmla="*/ 112 h 752"/>
              <a:gd name="T80" fmla="*/ 327 w 774"/>
              <a:gd name="T81" fmla="*/ 117 h 752"/>
              <a:gd name="T82" fmla="*/ 371 w 774"/>
              <a:gd name="T83" fmla="*/ 76 h 752"/>
              <a:gd name="T84" fmla="*/ 413 w 774"/>
              <a:gd name="T85" fmla="*/ 47 h 752"/>
              <a:gd name="T86" fmla="*/ 452 w 774"/>
              <a:gd name="T87" fmla="*/ 76 h 752"/>
              <a:gd name="T88" fmla="*/ 434 w 774"/>
              <a:gd name="T89" fmla="*/ 131 h 752"/>
              <a:gd name="T90" fmla="*/ 456 w 774"/>
              <a:gd name="T91" fmla="*/ 169 h 752"/>
              <a:gd name="T92" fmla="*/ 520 w 774"/>
              <a:gd name="T93" fmla="*/ 165 h 752"/>
              <a:gd name="T94" fmla="*/ 698 w 774"/>
              <a:gd name="T95" fmla="*/ 12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4" h="752">
                <a:moveTo>
                  <a:pt x="736" y="0"/>
                </a:moveTo>
                <a:lnTo>
                  <a:pt x="749" y="4"/>
                </a:lnTo>
                <a:lnTo>
                  <a:pt x="761" y="14"/>
                </a:lnTo>
                <a:lnTo>
                  <a:pt x="770" y="26"/>
                </a:lnTo>
                <a:lnTo>
                  <a:pt x="774" y="39"/>
                </a:lnTo>
                <a:lnTo>
                  <a:pt x="772" y="47"/>
                </a:lnTo>
                <a:lnTo>
                  <a:pt x="768" y="62"/>
                </a:lnTo>
                <a:lnTo>
                  <a:pt x="759" y="77"/>
                </a:lnTo>
                <a:lnTo>
                  <a:pt x="749" y="92"/>
                </a:lnTo>
                <a:lnTo>
                  <a:pt x="737" y="104"/>
                </a:lnTo>
                <a:lnTo>
                  <a:pt x="604" y="232"/>
                </a:lnTo>
                <a:lnTo>
                  <a:pt x="595" y="244"/>
                </a:lnTo>
                <a:lnTo>
                  <a:pt x="587" y="260"/>
                </a:lnTo>
                <a:lnTo>
                  <a:pt x="583" y="276"/>
                </a:lnTo>
                <a:lnTo>
                  <a:pt x="583" y="290"/>
                </a:lnTo>
                <a:lnTo>
                  <a:pt x="586" y="308"/>
                </a:lnTo>
                <a:lnTo>
                  <a:pt x="590" y="320"/>
                </a:lnTo>
                <a:lnTo>
                  <a:pt x="599" y="329"/>
                </a:lnTo>
                <a:lnTo>
                  <a:pt x="610" y="333"/>
                </a:lnTo>
                <a:lnTo>
                  <a:pt x="623" y="332"/>
                </a:lnTo>
                <a:lnTo>
                  <a:pt x="637" y="328"/>
                </a:lnTo>
                <a:lnTo>
                  <a:pt x="653" y="323"/>
                </a:lnTo>
                <a:lnTo>
                  <a:pt x="667" y="319"/>
                </a:lnTo>
                <a:lnTo>
                  <a:pt x="679" y="318"/>
                </a:lnTo>
                <a:lnTo>
                  <a:pt x="690" y="323"/>
                </a:lnTo>
                <a:lnTo>
                  <a:pt x="699" y="332"/>
                </a:lnTo>
                <a:lnTo>
                  <a:pt x="705" y="345"/>
                </a:lnTo>
                <a:lnTo>
                  <a:pt x="705" y="360"/>
                </a:lnTo>
                <a:lnTo>
                  <a:pt x="705" y="360"/>
                </a:lnTo>
                <a:lnTo>
                  <a:pt x="699" y="373"/>
                </a:lnTo>
                <a:lnTo>
                  <a:pt x="687" y="387"/>
                </a:lnTo>
                <a:lnTo>
                  <a:pt x="674" y="399"/>
                </a:lnTo>
                <a:lnTo>
                  <a:pt x="661" y="408"/>
                </a:lnTo>
                <a:lnTo>
                  <a:pt x="650" y="416"/>
                </a:lnTo>
                <a:lnTo>
                  <a:pt x="638" y="427"/>
                </a:lnTo>
                <a:lnTo>
                  <a:pt x="631" y="440"/>
                </a:lnTo>
                <a:lnTo>
                  <a:pt x="625" y="455"/>
                </a:lnTo>
                <a:lnTo>
                  <a:pt x="624" y="470"/>
                </a:lnTo>
                <a:lnTo>
                  <a:pt x="628" y="504"/>
                </a:lnTo>
                <a:lnTo>
                  <a:pt x="631" y="516"/>
                </a:lnTo>
                <a:lnTo>
                  <a:pt x="638" y="524"/>
                </a:lnTo>
                <a:lnTo>
                  <a:pt x="648" y="528"/>
                </a:lnTo>
                <a:lnTo>
                  <a:pt x="658" y="525"/>
                </a:lnTo>
                <a:lnTo>
                  <a:pt x="670" y="518"/>
                </a:lnTo>
                <a:lnTo>
                  <a:pt x="683" y="512"/>
                </a:lnTo>
                <a:lnTo>
                  <a:pt x="695" y="507"/>
                </a:lnTo>
                <a:lnTo>
                  <a:pt x="704" y="504"/>
                </a:lnTo>
                <a:lnTo>
                  <a:pt x="712" y="507"/>
                </a:lnTo>
                <a:lnTo>
                  <a:pt x="720" y="516"/>
                </a:lnTo>
                <a:lnTo>
                  <a:pt x="725" y="528"/>
                </a:lnTo>
                <a:lnTo>
                  <a:pt x="725" y="542"/>
                </a:lnTo>
                <a:lnTo>
                  <a:pt x="720" y="553"/>
                </a:lnTo>
                <a:lnTo>
                  <a:pt x="715" y="562"/>
                </a:lnTo>
                <a:lnTo>
                  <a:pt x="709" y="567"/>
                </a:lnTo>
                <a:lnTo>
                  <a:pt x="708" y="568"/>
                </a:lnTo>
                <a:lnTo>
                  <a:pt x="665" y="605"/>
                </a:lnTo>
                <a:lnTo>
                  <a:pt x="654" y="617"/>
                </a:lnTo>
                <a:lnTo>
                  <a:pt x="648" y="630"/>
                </a:lnTo>
                <a:lnTo>
                  <a:pt x="642" y="645"/>
                </a:lnTo>
                <a:lnTo>
                  <a:pt x="642" y="658"/>
                </a:lnTo>
                <a:lnTo>
                  <a:pt x="645" y="673"/>
                </a:lnTo>
                <a:lnTo>
                  <a:pt x="646" y="685"/>
                </a:lnTo>
                <a:lnTo>
                  <a:pt x="646" y="689"/>
                </a:lnTo>
                <a:lnTo>
                  <a:pt x="649" y="709"/>
                </a:lnTo>
                <a:lnTo>
                  <a:pt x="650" y="725"/>
                </a:lnTo>
                <a:lnTo>
                  <a:pt x="650" y="736"/>
                </a:lnTo>
                <a:lnTo>
                  <a:pt x="648" y="746"/>
                </a:lnTo>
                <a:lnTo>
                  <a:pt x="645" y="751"/>
                </a:lnTo>
                <a:lnTo>
                  <a:pt x="638" y="752"/>
                </a:lnTo>
                <a:lnTo>
                  <a:pt x="632" y="751"/>
                </a:lnTo>
                <a:lnTo>
                  <a:pt x="624" y="746"/>
                </a:lnTo>
                <a:lnTo>
                  <a:pt x="617" y="739"/>
                </a:lnTo>
                <a:lnTo>
                  <a:pt x="611" y="731"/>
                </a:lnTo>
                <a:lnTo>
                  <a:pt x="607" y="725"/>
                </a:lnTo>
                <a:lnTo>
                  <a:pt x="444" y="423"/>
                </a:lnTo>
                <a:lnTo>
                  <a:pt x="436" y="411"/>
                </a:lnTo>
                <a:lnTo>
                  <a:pt x="427" y="406"/>
                </a:lnTo>
                <a:lnTo>
                  <a:pt x="417" y="406"/>
                </a:lnTo>
                <a:lnTo>
                  <a:pt x="407" y="411"/>
                </a:lnTo>
                <a:lnTo>
                  <a:pt x="220" y="585"/>
                </a:lnTo>
                <a:lnTo>
                  <a:pt x="211" y="597"/>
                </a:lnTo>
                <a:lnTo>
                  <a:pt x="203" y="613"/>
                </a:lnTo>
                <a:lnTo>
                  <a:pt x="200" y="629"/>
                </a:lnTo>
                <a:lnTo>
                  <a:pt x="200" y="645"/>
                </a:lnTo>
                <a:lnTo>
                  <a:pt x="204" y="662"/>
                </a:lnTo>
                <a:lnTo>
                  <a:pt x="207" y="676"/>
                </a:lnTo>
                <a:lnTo>
                  <a:pt x="208" y="690"/>
                </a:lnTo>
                <a:lnTo>
                  <a:pt x="207" y="705"/>
                </a:lnTo>
                <a:lnTo>
                  <a:pt x="204" y="714"/>
                </a:lnTo>
                <a:lnTo>
                  <a:pt x="192" y="729"/>
                </a:lnTo>
                <a:lnTo>
                  <a:pt x="180" y="736"/>
                </a:lnTo>
                <a:lnTo>
                  <a:pt x="167" y="738"/>
                </a:lnTo>
                <a:lnTo>
                  <a:pt x="157" y="736"/>
                </a:lnTo>
                <a:lnTo>
                  <a:pt x="146" y="729"/>
                </a:lnTo>
                <a:lnTo>
                  <a:pt x="137" y="715"/>
                </a:lnTo>
                <a:lnTo>
                  <a:pt x="129" y="697"/>
                </a:lnTo>
                <a:lnTo>
                  <a:pt x="123" y="677"/>
                </a:lnTo>
                <a:lnTo>
                  <a:pt x="115" y="655"/>
                </a:lnTo>
                <a:lnTo>
                  <a:pt x="102" y="633"/>
                </a:lnTo>
                <a:lnTo>
                  <a:pt x="81" y="618"/>
                </a:lnTo>
                <a:lnTo>
                  <a:pt x="60" y="609"/>
                </a:lnTo>
                <a:lnTo>
                  <a:pt x="40" y="601"/>
                </a:lnTo>
                <a:lnTo>
                  <a:pt x="21" y="593"/>
                </a:lnTo>
                <a:lnTo>
                  <a:pt x="8" y="581"/>
                </a:lnTo>
                <a:lnTo>
                  <a:pt x="2" y="571"/>
                </a:lnTo>
                <a:lnTo>
                  <a:pt x="0" y="560"/>
                </a:lnTo>
                <a:lnTo>
                  <a:pt x="3" y="547"/>
                </a:lnTo>
                <a:lnTo>
                  <a:pt x="11" y="536"/>
                </a:lnTo>
                <a:lnTo>
                  <a:pt x="27" y="525"/>
                </a:lnTo>
                <a:lnTo>
                  <a:pt x="36" y="524"/>
                </a:lnTo>
                <a:lnTo>
                  <a:pt x="50" y="524"/>
                </a:lnTo>
                <a:lnTo>
                  <a:pt x="65" y="525"/>
                </a:lnTo>
                <a:lnTo>
                  <a:pt x="79" y="529"/>
                </a:lnTo>
                <a:lnTo>
                  <a:pt x="96" y="533"/>
                </a:lnTo>
                <a:lnTo>
                  <a:pt x="112" y="536"/>
                </a:lnTo>
                <a:lnTo>
                  <a:pt x="128" y="533"/>
                </a:lnTo>
                <a:lnTo>
                  <a:pt x="144" y="526"/>
                </a:lnTo>
                <a:lnTo>
                  <a:pt x="155" y="517"/>
                </a:lnTo>
                <a:lnTo>
                  <a:pt x="342" y="341"/>
                </a:lnTo>
                <a:lnTo>
                  <a:pt x="348" y="332"/>
                </a:lnTo>
                <a:lnTo>
                  <a:pt x="348" y="323"/>
                </a:lnTo>
                <a:lnTo>
                  <a:pt x="343" y="312"/>
                </a:lnTo>
                <a:lnTo>
                  <a:pt x="334" y="305"/>
                </a:lnTo>
                <a:lnTo>
                  <a:pt x="42" y="123"/>
                </a:lnTo>
                <a:lnTo>
                  <a:pt x="35" y="118"/>
                </a:lnTo>
                <a:lnTo>
                  <a:pt x="28" y="112"/>
                </a:lnTo>
                <a:lnTo>
                  <a:pt x="21" y="104"/>
                </a:lnTo>
                <a:lnTo>
                  <a:pt x="18" y="96"/>
                </a:lnTo>
                <a:lnTo>
                  <a:pt x="16" y="89"/>
                </a:lnTo>
                <a:lnTo>
                  <a:pt x="18" y="84"/>
                </a:lnTo>
                <a:lnTo>
                  <a:pt x="23" y="80"/>
                </a:lnTo>
                <a:lnTo>
                  <a:pt x="32" y="79"/>
                </a:lnTo>
                <a:lnTo>
                  <a:pt x="45" y="79"/>
                </a:lnTo>
                <a:lnTo>
                  <a:pt x="61" y="81"/>
                </a:lnTo>
                <a:lnTo>
                  <a:pt x="81" y="85"/>
                </a:lnTo>
                <a:lnTo>
                  <a:pt x="82" y="85"/>
                </a:lnTo>
                <a:lnTo>
                  <a:pt x="88" y="87"/>
                </a:lnTo>
                <a:lnTo>
                  <a:pt x="99" y="89"/>
                </a:lnTo>
                <a:lnTo>
                  <a:pt x="111" y="92"/>
                </a:lnTo>
                <a:lnTo>
                  <a:pt x="124" y="92"/>
                </a:lnTo>
                <a:lnTo>
                  <a:pt x="138" y="88"/>
                </a:lnTo>
                <a:lnTo>
                  <a:pt x="153" y="81"/>
                </a:lnTo>
                <a:lnTo>
                  <a:pt x="165" y="72"/>
                </a:lnTo>
                <a:lnTo>
                  <a:pt x="204" y="31"/>
                </a:lnTo>
                <a:lnTo>
                  <a:pt x="205" y="30"/>
                </a:lnTo>
                <a:lnTo>
                  <a:pt x="212" y="25"/>
                </a:lnTo>
                <a:lnTo>
                  <a:pt x="220" y="20"/>
                </a:lnTo>
                <a:lnTo>
                  <a:pt x="232" y="17"/>
                </a:lnTo>
                <a:lnTo>
                  <a:pt x="242" y="17"/>
                </a:lnTo>
                <a:lnTo>
                  <a:pt x="253" y="20"/>
                </a:lnTo>
                <a:lnTo>
                  <a:pt x="262" y="26"/>
                </a:lnTo>
                <a:lnTo>
                  <a:pt x="267" y="33"/>
                </a:lnTo>
                <a:lnTo>
                  <a:pt x="268" y="39"/>
                </a:lnTo>
                <a:lnTo>
                  <a:pt x="264" y="49"/>
                </a:lnTo>
                <a:lnTo>
                  <a:pt x="259" y="60"/>
                </a:lnTo>
                <a:lnTo>
                  <a:pt x="251" y="72"/>
                </a:lnTo>
                <a:lnTo>
                  <a:pt x="245" y="84"/>
                </a:lnTo>
                <a:lnTo>
                  <a:pt x="241" y="94"/>
                </a:lnTo>
                <a:lnTo>
                  <a:pt x="243" y="104"/>
                </a:lnTo>
                <a:lnTo>
                  <a:pt x="251" y="112"/>
                </a:lnTo>
                <a:lnTo>
                  <a:pt x="263" y="115"/>
                </a:lnTo>
                <a:lnTo>
                  <a:pt x="297" y="121"/>
                </a:lnTo>
                <a:lnTo>
                  <a:pt x="312" y="121"/>
                </a:lnTo>
                <a:lnTo>
                  <a:pt x="327" y="117"/>
                </a:lnTo>
                <a:lnTo>
                  <a:pt x="342" y="109"/>
                </a:lnTo>
                <a:lnTo>
                  <a:pt x="352" y="100"/>
                </a:lnTo>
                <a:lnTo>
                  <a:pt x="360" y="88"/>
                </a:lnTo>
                <a:lnTo>
                  <a:pt x="371" y="76"/>
                </a:lnTo>
                <a:lnTo>
                  <a:pt x="384" y="64"/>
                </a:lnTo>
                <a:lnTo>
                  <a:pt x="398" y="54"/>
                </a:lnTo>
                <a:lnTo>
                  <a:pt x="413" y="47"/>
                </a:lnTo>
                <a:lnTo>
                  <a:pt x="413" y="47"/>
                </a:lnTo>
                <a:lnTo>
                  <a:pt x="427" y="49"/>
                </a:lnTo>
                <a:lnTo>
                  <a:pt x="439" y="55"/>
                </a:lnTo>
                <a:lnTo>
                  <a:pt x="448" y="66"/>
                </a:lnTo>
                <a:lnTo>
                  <a:pt x="452" y="76"/>
                </a:lnTo>
                <a:lnTo>
                  <a:pt x="449" y="88"/>
                </a:lnTo>
                <a:lnTo>
                  <a:pt x="445" y="102"/>
                </a:lnTo>
                <a:lnTo>
                  <a:pt x="439" y="117"/>
                </a:lnTo>
                <a:lnTo>
                  <a:pt x="434" y="131"/>
                </a:lnTo>
                <a:lnTo>
                  <a:pt x="432" y="144"/>
                </a:lnTo>
                <a:lnTo>
                  <a:pt x="436" y="156"/>
                </a:lnTo>
                <a:lnTo>
                  <a:pt x="444" y="165"/>
                </a:lnTo>
                <a:lnTo>
                  <a:pt x="456" y="169"/>
                </a:lnTo>
                <a:lnTo>
                  <a:pt x="473" y="173"/>
                </a:lnTo>
                <a:lnTo>
                  <a:pt x="489" y="175"/>
                </a:lnTo>
                <a:lnTo>
                  <a:pt x="505" y="171"/>
                </a:lnTo>
                <a:lnTo>
                  <a:pt x="520" y="165"/>
                </a:lnTo>
                <a:lnTo>
                  <a:pt x="532" y="156"/>
                </a:lnTo>
                <a:lnTo>
                  <a:pt x="670" y="31"/>
                </a:lnTo>
                <a:lnTo>
                  <a:pt x="682" y="21"/>
                </a:lnTo>
                <a:lnTo>
                  <a:pt x="698" y="12"/>
                </a:lnTo>
                <a:lnTo>
                  <a:pt x="713" y="4"/>
                </a:lnTo>
                <a:lnTo>
                  <a:pt x="729" y="0"/>
                </a:lnTo>
                <a:lnTo>
                  <a:pt x="736" y="0"/>
                </a:lnTo>
                <a:close/>
              </a:path>
            </a:pathLst>
          </a:custGeom>
          <a:solidFill>
            <a:schemeClr val="accent2"/>
          </a:solidFill>
          <a:ln w="254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2804" tIns="31402" rIns="62804" bIns="31402" numCol="1" anchor="t" anchorCtr="0" compatLnSpc="1">
            <a:prstTxWarp prst="textNoShape">
              <a:avLst/>
            </a:prstTxWarp>
          </a:bodyPr>
          <a:lstStyle/>
          <a:p>
            <a:endParaRPr lang="en-US" sz="1236"/>
          </a:p>
        </p:txBody>
      </p:sp>
      <p:sp>
        <p:nvSpPr>
          <p:cNvPr id="17" name="TextBox 16"/>
          <p:cNvSpPr txBox="1"/>
          <p:nvPr/>
        </p:nvSpPr>
        <p:spPr>
          <a:xfrm>
            <a:off x="4506058" y="2061472"/>
            <a:ext cx="3133259" cy="635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CA" sz="1648" dirty="0">
                <a:solidFill>
                  <a:schemeClr val="accent1">
                    <a:lumMod val="50000"/>
                  </a:schemeClr>
                </a:solidFill>
                <a:latin typeface="Bebas Neue" panose="020B0606020202050201" pitchFamily="34" charset="0"/>
              </a:rPr>
              <a:t>Enhancing Training Accessibility in a training hybrid model </a:t>
            </a:r>
          </a:p>
        </p:txBody>
      </p:sp>
      <p:sp>
        <p:nvSpPr>
          <p:cNvPr id="18" name="Oval 17"/>
          <p:cNvSpPr/>
          <p:nvPr/>
        </p:nvSpPr>
        <p:spPr>
          <a:xfrm>
            <a:off x="7767675" y="2061471"/>
            <a:ext cx="502429" cy="5024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6"/>
          </a:p>
        </p:txBody>
      </p:sp>
      <p:sp>
        <p:nvSpPr>
          <p:cNvPr id="20" name="TextBox 19"/>
          <p:cNvSpPr txBox="1"/>
          <p:nvPr/>
        </p:nvSpPr>
        <p:spPr>
          <a:xfrm>
            <a:off x="5000048" y="2897292"/>
            <a:ext cx="2663295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48" dirty="0">
                <a:solidFill>
                  <a:schemeClr val="accent1">
                    <a:lumMod val="50000"/>
                  </a:schemeClr>
                </a:solidFill>
                <a:latin typeface="Bebas Neue" panose="020B0606020202050201" pitchFamily="34" charset="0"/>
              </a:rPr>
              <a:t>Expanding and diversifying GAT portfolio of  Training</a:t>
            </a:r>
          </a:p>
        </p:txBody>
      </p:sp>
      <p:sp>
        <p:nvSpPr>
          <p:cNvPr id="21" name="Oval 20"/>
          <p:cNvSpPr/>
          <p:nvPr/>
        </p:nvSpPr>
        <p:spPr>
          <a:xfrm>
            <a:off x="7767675" y="2879557"/>
            <a:ext cx="502429" cy="50242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6"/>
          </a:p>
        </p:txBody>
      </p:sp>
      <p:sp>
        <p:nvSpPr>
          <p:cNvPr id="23" name="TextBox 22"/>
          <p:cNvSpPr txBox="1"/>
          <p:nvPr/>
        </p:nvSpPr>
        <p:spPr>
          <a:xfrm>
            <a:off x="5297373" y="3697645"/>
            <a:ext cx="2341944" cy="599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48" dirty="0">
                <a:solidFill>
                  <a:schemeClr val="accent1">
                    <a:lumMod val="50000"/>
                  </a:schemeClr>
                </a:solidFill>
                <a:latin typeface="Bebas Neue" panose="020B0606020202050201" pitchFamily="34" charset="0"/>
              </a:rPr>
              <a:t>Expanding Training Alliances</a:t>
            </a:r>
          </a:p>
        </p:txBody>
      </p:sp>
      <p:sp>
        <p:nvSpPr>
          <p:cNvPr id="24" name="Oval 23"/>
          <p:cNvSpPr/>
          <p:nvPr/>
        </p:nvSpPr>
        <p:spPr>
          <a:xfrm>
            <a:off x="7767675" y="3697644"/>
            <a:ext cx="502429" cy="50242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36"/>
          </a:p>
        </p:txBody>
      </p:sp>
      <p:sp>
        <p:nvSpPr>
          <p:cNvPr id="29" name="TextBox 28"/>
          <p:cNvSpPr txBox="1"/>
          <p:nvPr/>
        </p:nvSpPr>
        <p:spPr>
          <a:xfrm>
            <a:off x="1665255" y="1214453"/>
            <a:ext cx="7264236" cy="454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33"/>
              </a:spcAft>
            </a:pPr>
            <a:r>
              <a:rPr lang="en-CA" sz="2198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DengXian"/>
                <a:cs typeface="Arial" panose="020B0604020202020204" pitchFamily="34" charset="0"/>
              </a:rPr>
              <a:t>Way Forward</a:t>
            </a:r>
            <a:endParaRPr lang="en-CA" sz="2198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DengXian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211" y="2179899"/>
            <a:ext cx="261358" cy="2655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089" y="3824229"/>
            <a:ext cx="275725" cy="271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486" y="2987542"/>
            <a:ext cx="291082" cy="2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8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1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10384" y="1175384"/>
            <a:ext cx="4688731" cy="1956922"/>
            <a:chOff x="2283658" y="1903385"/>
            <a:chExt cx="3708060" cy="2160614"/>
          </a:xfrm>
          <a:noFill/>
        </p:grpSpPr>
        <p:sp>
          <p:nvSpPr>
            <p:cNvPr id="3" name="Rounded Rectangle 2"/>
            <p:cNvSpPr/>
            <p:nvPr/>
          </p:nvSpPr>
          <p:spPr>
            <a:xfrm>
              <a:off x="2409836" y="1903385"/>
              <a:ext cx="3581882" cy="21606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ounded Rectangle 7"/>
            <p:cNvSpPr/>
            <p:nvPr/>
          </p:nvSpPr>
          <p:spPr>
            <a:xfrm>
              <a:off x="2283658" y="2027523"/>
              <a:ext cx="3452057" cy="19123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0054A4"/>
                  </a:solidFill>
                </a:rPr>
                <a:t>THE ICAO EUROPEAN AND NORTH ATLANTIC (EUR/NAT) REGIONAL OFFICE:</a:t>
              </a:r>
            </a:p>
            <a:p>
              <a:pPr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srgbClr val="0054A4"/>
                  </a:solidFill>
                </a:rPr>
                <a:t>OUR APPROACH AND COMMITMENTS</a:t>
              </a:r>
              <a:endParaRPr lang="en-GB" sz="2400" b="1" dirty="0">
                <a:solidFill>
                  <a:srgbClr val="0054A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857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4221" y="3443021"/>
            <a:ext cx="4715684" cy="10713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54A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279DD9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Accredited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56 Contracting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States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4A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Inter-regional interfaces with APAC, MID, AFI, NACC,SAT</a:t>
            </a:r>
          </a:p>
          <a:p>
            <a:pPr marL="0" indent="0">
              <a:buNone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variety of situations,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A4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needs and priorities</a:t>
            </a:r>
          </a:p>
          <a:p>
            <a:pPr marL="0" indent="0">
              <a:buNone/>
              <a:defRPr/>
            </a:pPr>
            <a:r>
              <a:rPr lang="en-GB" sz="1400" dirty="0" smtClean="0"/>
              <a:t>Numerous coordination and cooperation channels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srgbClr val="0054A4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indent="0">
              <a:buNone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5A687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›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79DD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›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79DD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4" y="1439839"/>
            <a:ext cx="3773833" cy="171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04567406"/>
              </p:ext>
            </p:extLst>
          </p:nvPr>
        </p:nvGraphicFramePr>
        <p:xfrm>
          <a:off x="5101840" y="1439838"/>
          <a:ext cx="3523999" cy="2408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023874" y="3401344"/>
            <a:ext cx="785781" cy="3831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1200" cap="none" spc="0" normalizeH="0" baseline="0" noProof="0" dirty="0" smtClean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EUROCONTROL </a:t>
            </a:r>
            <a:r>
              <a:rPr kumimoji="0" lang="en-GB" sz="700" i="0" u="none" strike="noStrike" kern="1200" cap="none" spc="0" normalizeH="0" baseline="0" noProof="0" dirty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1200" cap="none" spc="0" normalizeH="0" baseline="0" noProof="0" dirty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EURASIA CC</a:t>
            </a:r>
            <a:endParaRPr kumimoji="0" lang="en-US" sz="700" i="0" u="none" strike="noStrike" kern="1200" cap="none" spc="0" normalizeH="0" baseline="0" noProof="0" dirty="0">
              <a:ln>
                <a:noFill/>
              </a:ln>
              <a:solidFill>
                <a:srgbClr val="0054A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83040" y="3680191"/>
            <a:ext cx="688427" cy="22914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i="0" u="none" strike="noStrike" kern="1200" cap="none" spc="0" normalizeH="0" baseline="0" noProof="0" dirty="0" smtClean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EASA, IAC, </a:t>
            </a:r>
            <a:r>
              <a:rPr lang="en-GB" sz="800" dirty="0">
                <a:solidFill>
                  <a:srgbClr val="0054A4">
                    <a:lumMod val="75000"/>
                  </a:srgbClr>
                </a:solidFill>
                <a:latin typeface="Calibri"/>
              </a:rPr>
              <a:t>ENCASIA</a:t>
            </a:r>
            <a:endParaRPr lang="en-US" sz="800" dirty="0">
              <a:solidFill>
                <a:srgbClr val="0054A4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53729" y="2131024"/>
            <a:ext cx="940291" cy="27875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1200" cap="none" spc="0" normalizeH="0" baseline="0" noProof="0" dirty="0" smtClean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ACAO, AFCAC,</a:t>
            </a:r>
            <a:r>
              <a:rPr kumimoji="0" lang="en-GB" sz="700" i="0" u="none" strike="noStrike" kern="1200" cap="none" spc="0" normalizeH="0" noProof="0" dirty="0" smtClean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700" i="0" u="none" strike="noStrike" kern="1200" cap="none" spc="0" normalizeH="0" baseline="0" noProof="0" dirty="0" smtClean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ECAC </a:t>
            </a:r>
            <a:endParaRPr kumimoji="0" lang="en-US" sz="700" i="0" u="none" strike="noStrike" kern="1200" cap="none" spc="0" normalizeH="0" baseline="0" noProof="0" dirty="0">
              <a:ln>
                <a:noFill/>
              </a:ln>
              <a:solidFill>
                <a:srgbClr val="0054A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81388" y="2131024"/>
            <a:ext cx="627332" cy="27875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i="0" u="none" strike="noStrike" kern="1200" cap="none" spc="0" normalizeH="0" baseline="0" noProof="0" dirty="0" smtClean="0">
                <a:ln>
                  <a:noFill/>
                </a:ln>
                <a:solidFill>
                  <a:srgbClr val="0054A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EU, EAEU</a:t>
            </a:r>
            <a:endParaRPr kumimoji="0" lang="en-US" sz="700" i="0" u="none" strike="noStrike" kern="1200" cap="none" spc="0" normalizeH="0" baseline="0" noProof="0" dirty="0">
              <a:ln>
                <a:noFill/>
              </a:ln>
              <a:solidFill>
                <a:srgbClr val="0054A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08" y="780331"/>
            <a:ext cx="8863264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en-US" sz="2400" b="1" dirty="0" smtClean="0">
                <a:solidFill>
                  <a:srgbClr val="0054A4"/>
                </a:solidFill>
                <a:latin typeface="+mj-lt"/>
                <a:cs typeface="Arial" pitchFamily="34" charset="0"/>
              </a:rPr>
              <a:t>Our Regions: </a:t>
            </a:r>
            <a:r>
              <a:rPr lang="en-US" altLang="en-US" sz="2400" b="1" dirty="0">
                <a:solidFill>
                  <a:srgbClr val="0054A4"/>
                </a:solidFill>
                <a:latin typeface="+mj-lt"/>
                <a:cs typeface="Arial" pitchFamily="34" charset="0"/>
              </a:rPr>
              <a:t>a </a:t>
            </a:r>
            <a:r>
              <a:rPr lang="en-US" altLang="en-US" sz="2400" b="1" dirty="0" smtClean="0">
                <a:solidFill>
                  <a:srgbClr val="0054A4"/>
                </a:solidFill>
                <a:latin typeface="+mj-lt"/>
                <a:cs typeface="Arial" pitchFamily="34" charset="0"/>
              </a:rPr>
              <a:t>Variety </a:t>
            </a:r>
            <a:r>
              <a:rPr lang="en-US" altLang="en-US" sz="2400" b="1" dirty="0">
                <a:solidFill>
                  <a:srgbClr val="0054A4"/>
                </a:solidFill>
                <a:latin typeface="+mj-lt"/>
                <a:cs typeface="Arial" pitchFamily="34" charset="0"/>
              </a:rPr>
              <a:t>of </a:t>
            </a:r>
            <a:r>
              <a:rPr lang="en-US" altLang="en-US" sz="2400" b="1" dirty="0" smtClean="0">
                <a:solidFill>
                  <a:srgbClr val="0054A4"/>
                </a:solidFill>
                <a:latin typeface="+mj-lt"/>
                <a:cs typeface="Arial" pitchFamily="34" charset="0"/>
              </a:rPr>
              <a:t>Situations</a:t>
            </a:r>
            <a:r>
              <a:rPr lang="en-US" altLang="en-US" sz="2400" b="1" dirty="0">
                <a:solidFill>
                  <a:srgbClr val="0054A4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en-US" sz="2400" b="1" dirty="0" smtClean="0">
                <a:solidFill>
                  <a:srgbClr val="0054A4"/>
                </a:solidFill>
                <a:latin typeface="+mj-lt"/>
                <a:cs typeface="Arial" pitchFamily="34" charset="0"/>
              </a:rPr>
              <a:t>Needs </a:t>
            </a:r>
            <a:r>
              <a:rPr lang="en-US" altLang="en-US" sz="2400" b="1" dirty="0">
                <a:solidFill>
                  <a:srgbClr val="0054A4"/>
                </a:solidFill>
                <a:latin typeface="+mj-lt"/>
                <a:cs typeface="Arial" pitchFamily="34" charset="0"/>
              </a:rPr>
              <a:t>and </a:t>
            </a:r>
            <a:r>
              <a:rPr lang="en-US" altLang="en-US" sz="2400" b="1" dirty="0" smtClean="0">
                <a:solidFill>
                  <a:srgbClr val="0054A4"/>
                </a:solidFill>
                <a:latin typeface="+mj-lt"/>
                <a:cs typeface="Arial" pitchFamily="34" charset="0"/>
              </a:rPr>
              <a:t>Priorities</a:t>
            </a:r>
            <a:endParaRPr lang="en-US" altLang="en-US" sz="2400" b="1" dirty="0">
              <a:solidFill>
                <a:srgbClr val="0054A4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GB" altLang="en-US" sz="2400" b="1" dirty="0">
              <a:solidFill>
                <a:srgbClr val="0054A4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717" y="1513850"/>
            <a:ext cx="8033117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enhancing coordination, cooperation and promoting synergies with all stakeholders, especially regional organizations </a:t>
            </a:r>
          </a:p>
          <a:p>
            <a:endParaRPr lang="en-US" sz="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State-centered</a:t>
            </a:r>
          </a:p>
          <a:p>
            <a:endParaRPr lang="en-US" sz="800" b="1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based 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progressing towards integrated risk management as appropriate</a:t>
            </a:r>
          </a:p>
          <a:p>
            <a:endParaRPr lang="en-US" sz="800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oriented 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with a view to enhancing sustainability and resilience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518983" y="948546"/>
            <a:ext cx="56742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0054A4"/>
                </a:solidFill>
                <a:latin typeface="+mj-lt"/>
                <a:cs typeface="Arial" pitchFamily="34" charset="0"/>
              </a:rPr>
              <a:t>OUR STRATEGIC APPROACH</a:t>
            </a:r>
            <a:endParaRPr lang="en-US" sz="2400" b="1" dirty="0">
              <a:solidFill>
                <a:srgbClr val="0054A4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717" y="3894213"/>
            <a:ext cx="803311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Working as One ICAO, in close coordination with our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ICAO HQ colleagues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Leaving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 State behind in our accreditation area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Promoting intra- &amp; inter-regional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exchange of information and experience</a:t>
            </a:r>
          </a:p>
        </p:txBody>
      </p:sp>
    </p:spTree>
    <p:extLst>
      <p:ext uri="{BB962C8B-B14F-4D97-AF65-F5344CB8AC3E}">
        <p14:creationId xmlns:p14="http://schemas.microsoft.com/office/powerpoint/2010/main" val="20805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4140" y="937679"/>
            <a:ext cx="4163171" cy="441325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 smtClean="0">
                <a:solidFill>
                  <a:srgbClr val="0054A4"/>
                </a:solidFill>
                <a:ea typeface="+mn-ea"/>
                <a:cs typeface="Arial" pitchFamily="34" charset="0"/>
              </a:rPr>
              <a:t>OUR COMMITMENTS</a:t>
            </a:r>
            <a:endParaRPr lang="en-US" sz="2400" b="1" dirty="0">
              <a:solidFill>
                <a:srgbClr val="0054A4"/>
              </a:solidFill>
              <a:ea typeface="+mn-ea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2418" y="1544003"/>
            <a:ext cx="8275320" cy="31762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>
                <a:solidFill>
                  <a:schemeClr val="accent1"/>
                </a:solidFill>
              </a:rPr>
              <a:t>To assist in </a:t>
            </a:r>
            <a:r>
              <a:rPr lang="en-GB" sz="1400" b="1" dirty="0" smtClean="0">
                <a:solidFill>
                  <a:schemeClr val="accent1"/>
                </a:solidFill>
              </a:rPr>
              <a:t>understanding States’ challenges, key risks and priority needs </a:t>
            </a:r>
            <a:r>
              <a:rPr lang="en-GB" sz="1400" dirty="0" smtClean="0">
                <a:solidFill>
                  <a:schemeClr val="accent1"/>
                </a:solidFill>
              </a:rPr>
              <a:t>through </a:t>
            </a:r>
            <a:r>
              <a:rPr lang="en-GB" sz="1400" b="1" dirty="0" smtClean="0">
                <a:solidFill>
                  <a:schemeClr val="accent1"/>
                </a:solidFill>
              </a:rPr>
              <a:t>dialogue</a:t>
            </a:r>
            <a:r>
              <a:rPr lang="en-GB" sz="1400" dirty="0" smtClean="0">
                <a:solidFill>
                  <a:schemeClr val="accent1"/>
                </a:solidFill>
              </a:rPr>
              <a:t> with our Member States and the analysis of available data and information, including from USOAP CMA and USAP CMA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>
                <a:solidFill>
                  <a:schemeClr val="accent1"/>
                </a:solidFill>
              </a:rPr>
              <a:t>To help explore, together with all stakeholders, possible </a:t>
            </a:r>
            <a:r>
              <a:rPr lang="en-GB" sz="1400" b="1" dirty="0" smtClean="0">
                <a:solidFill>
                  <a:schemeClr val="accent1"/>
                </a:solidFill>
              </a:rPr>
              <a:t>innovative </a:t>
            </a:r>
            <a:r>
              <a:rPr lang="en-GB" sz="1400" dirty="0" smtClean="0">
                <a:solidFill>
                  <a:schemeClr val="accent1"/>
                </a:solidFill>
              </a:rPr>
              <a:t>solutions to enhance </a:t>
            </a:r>
            <a:r>
              <a:rPr lang="en-GB" sz="1400" b="1" dirty="0" smtClean="0">
                <a:solidFill>
                  <a:schemeClr val="accent1"/>
                </a:solidFill>
              </a:rPr>
              <a:t>training effectiveness and efficiency</a:t>
            </a:r>
            <a:r>
              <a:rPr lang="en-GB" sz="1400" dirty="0" smtClean="0">
                <a:solidFill>
                  <a:schemeClr val="accent1"/>
                </a:solidFill>
              </a:rPr>
              <a:t> (scenario-based training, larger audience, availability in various ICAO working languages), especially when simulation is necessary (accident/ incident investigation; crisis management)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>
                <a:solidFill>
                  <a:schemeClr val="accent1"/>
                </a:solidFill>
              </a:rPr>
              <a:t>To help ensure </a:t>
            </a:r>
            <a:r>
              <a:rPr lang="en-GB" sz="1400" b="1" dirty="0" smtClean="0">
                <a:solidFill>
                  <a:schemeClr val="accent1"/>
                </a:solidFill>
              </a:rPr>
              <a:t>Government support and management commitment </a:t>
            </a:r>
            <a:r>
              <a:rPr lang="en-GB" sz="1400" dirty="0" smtClean="0">
                <a:solidFill>
                  <a:schemeClr val="accent1"/>
                </a:solidFill>
              </a:rPr>
              <a:t>(preparation, conduct, follow-up) to enhance </a:t>
            </a:r>
            <a:r>
              <a:rPr lang="en-GB" sz="1400" b="1" dirty="0" smtClean="0">
                <a:solidFill>
                  <a:schemeClr val="accent1"/>
                </a:solidFill>
              </a:rPr>
              <a:t>sustainability and resilience </a:t>
            </a:r>
            <a:r>
              <a:rPr lang="en-GB" sz="1400" dirty="0" smtClean="0">
                <a:solidFill>
                  <a:schemeClr val="accent1"/>
                </a:solidFill>
              </a:rPr>
              <a:t>of training activities’ outcomes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427984" y="228371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9992" y="228371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94263"/>
            <a:ext cx="2133600" cy="24923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F909EE-2C65-48BC-95E5-26F3591A45A6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654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10384" y="1175384"/>
            <a:ext cx="4688731" cy="1956922"/>
            <a:chOff x="2283658" y="1903385"/>
            <a:chExt cx="3708060" cy="2160614"/>
          </a:xfrm>
          <a:noFill/>
        </p:grpSpPr>
        <p:sp>
          <p:nvSpPr>
            <p:cNvPr id="3" name="Rounded Rectangle 2"/>
            <p:cNvSpPr/>
            <p:nvPr/>
          </p:nvSpPr>
          <p:spPr>
            <a:xfrm>
              <a:off x="2409836" y="1903385"/>
              <a:ext cx="3581882" cy="21606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ounded Rectangle 7"/>
            <p:cNvSpPr/>
            <p:nvPr/>
          </p:nvSpPr>
          <p:spPr>
            <a:xfrm>
              <a:off x="2283658" y="2027523"/>
              <a:ext cx="3452057" cy="19123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0054A4"/>
                  </a:solidFill>
                </a:rPr>
                <a:t>PREPARING FOR THE 41</a:t>
              </a:r>
              <a:r>
                <a:rPr lang="en-US" sz="2400" b="1" baseline="30000" dirty="0" smtClean="0">
                  <a:solidFill>
                    <a:srgbClr val="0054A4"/>
                  </a:solidFill>
                </a:rPr>
                <a:t>ST</a:t>
              </a:r>
              <a:r>
                <a:rPr lang="en-US" sz="2400" b="1" dirty="0" smtClean="0">
                  <a:solidFill>
                    <a:srgbClr val="0054A4"/>
                  </a:solidFill>
                </a:rPr>
                <a:t> SESSION OF THE ICAO ASSEMBLY</a:t>
              </a:r>
              <a:endParaRPr lang="en-GB" sz="2400" b="1" dirty="0">
                <a:solidFill>
                  <a:srgbClr val="0054A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64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3363838"/>
            <a:ext cx="91440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100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4A4"/>
                </a:solidFill>
              </a:rPr>
              <a:t>The aviation sector has been severely affected by the COVID-19 pandemic. Long lasting drop in traffic (more than 2/3 drop in 2020) is jeopardizing the economic viability of many operators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4A4"/>
                </a:solidFill>
              </a:rPr>
              <a:t>Recovery efforts will require us to work </a:t>
            </a:r>
            <a:r>
              <a:rPr lang="en-US" sz="1600" dirty="0">
                <a:solidFill>
                  <a:srgbClr val="0054A4"/>
                </a:solidFill>
              </a:rPr>
              <a:t>together </a:t>
            </a:r>
            <a:r>
              <a:rPr lang="en-US" sz="1600" dirty="0" smtClean="0">
                <a:solidFill>
                  <a:srgbClr val="0054A4"/>
                </a:solidFill>
              </a:rPr>
              <a:t>to </a:t>
            </a:r>
            <a:r>
              <a:rPr lang="en-US" sz="1600" b="1" dirty="0" smtClean="0">
                <a:solidFill>
                  <a:srgbClr val="FFC000"/>
                </a:solidFill>
              </a:rPr>
              <a:t>reconnect </a:t>
            </a:r>
            <a:r>
              <a:rPr lang="en-US" sz="1600" b="1" dirty="0">
                <a:solidFill>
                  <a:srgbClr val="FFC000"/>
                </a:solidFill>
              </a:rPr>
              <a:t>the </a:t>
            </a:r>
            <a:r>
              <a:rPr lang="en-US" sz="1600" b="1" dirty="0" smtClean="0">
                <a:solidFill>
                  <a:srgbClr val="FFC000"/>
                </a:solidFill>
              </a:rPr>
              <a:t>world </a:t>
            </a:r>
            <a:r>
              <a:rPr lang="en-US" sz="1600" dirty="0">
                <a:solidFill>
                  <a:srgbClr val="0054A4"/>
                </a:solidFill>
              </a:rPr>
              <a:t>t</a:t>
            </a:r>
            <a:r>
              <a:rPr lang="en-US" sz="1600" dirty="0" smtClean="0">
                <a:solidFill>
                  <a:srgbClr val="0054A4"/>
                </a:solidFill>
              </a:rPr>
              <a:t>hrough a </a:t>
            </a:r>
            <a:r>
              <a:rPr lang="en-US" sz="1600" dirty="0">
                <a:solidFill>
                  <a:srgbClr val="0054A4"/>
                </a:solidFill>
              </a:rPr>
              <a:t>safe, secure, efficient, greener, </a:t>
            </a:r>
            <a:r>
              <a:rPr lang="en-US" sz="1600" dirty="0" smtClean="0">
                <a:solidFill>
                  <a:srgbClr val="0054A4"/>
                </a:solidFill>
              </a:rPr>
              <a:t>more sustainable </a:t>
            </a:r>
            <a:r>
              <a:rPr lang="en-US" sz="1600" dirty="0">
                <a:solidFill>
                  <a:srgbClr val="0054A4"/>
                </a:solidFill>
              </a:rPr>
              <a:t>and </a:t>
            </a:r>
            <a:r>
              <a:rPr lang="en-US" sz="1600" dirty="0" smtClean="0">
                <a:solidFill>
                  <a:srgbClr val="0054A4"/>
                </a:solidFill>
              </a:rPr>
              <a:t>resilient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b="1" dirty="0">
                <a:solidFill>
                  <a:srgbClr val="FFC000"/>
                </a:solidFill>
              </a:rPr>
              <a:t>civil aviation system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54A4"/>
                </a:solidFill>
              </a:rPr>
              <a:t>Taking </a:t>
            </a:r>
            <a:r>
              <a:rPr lang="en-US" sz="1600" dirty="0">
                <a:solidFill>
                  <a:srgbClr val="0054A4"/>
                </a:solidFill>
              </a:rPr>
              <a:t>into account lessons learned from </a:t>
            </a:r>
            <a:r>
              <a:rPr lang="en-US" sz="1600" dirty="0" smtClean="0">
                <a:solidFill>
                  <a:srgbClr val="0054A4"/>
                </a:solidFill>
              </a:rPr>
              <a:t>COVID-19 pandemic &amp; building on HLCC 2021 outcomes</a:t>
            </a:r>
            <a:endParaRPr lang="en-US" sz="1600" dirty="0">
              <a:solidFill>
                <a:srgbClr val="0054A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750" y="987574"/>
            <a:ext cx="4500500" cy="24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568879" y="1676140"/>
            <a:ext cx="3209644" cy="809131"/>
            <a:chOff x="4670300" y="2012497"/>
            <a:chExt cx="2861819" cy="1555656"/>
          </a:xfrm>
          <a:noFill/>
        </p:grpSpPr>
        <p:sp>
          <p:nvSpPr>
            <p:cNvPr id="22" name="Rounded Rectangle 21"/>
            <p:cNvSpPr/>
            <p:nvPr/>
          </p:nvSpPr>
          <p:spPr>
            <a:xfrm>
              <a:off x="4670300" y="2012497"/>
              <a:ext cx="2861819" cy="155565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7"/>
            <p:cNvSpPr/>
            <p:nvPr/>
          </p:nvSpPr>
          <p:spPr>
            <a:xfrm>
              <a:off x="4715867" y="2058060"/>
              <a:ext cx="2770691" cy="14645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dirty="0" smtClean="0">
                <a:solidFill>
                  <a:srgbClr val="0054A4"/>
                </a:solidFill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0054A4"/>
                  </a:solidFill>
                </a:rPr>
                <a:t>RESILIENCE</a:t>
              </a:r>
              <a:endParaRPr lang="en-GB" sz="2400" b="1" dirty="0">
                <a:solidFill>
                  <a:srgbClr val="0054A4"/>
                </a:solidFill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 dirty="0">
                <a:solidFill>
                  <a:srgbClr val="0054A4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1654" y="1674738"/>
            <a:ext cx="3318120" cy="809149"/>
            <a:chOff x="2170146" y="1903385"/>
            <a:chExt cx="3821572" cy="2160614"/>
          </a:xfrm>
          <a:noFill/>
        </p:grpSpPr>
        <p:sp>
          <p:nvSpPr>
            <p:cNvPr id="28" name="Rounded Rectangle 27"/>
            <p:cNvSpPr/>
            <p:nvPr/>
          </p:nvSpPr>
          <p:spPr>
            <a:xfrm>
              <a:off x="2409836" y="1903385"/>
              <a:ext cx="3581882" cy="21606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ounded Rectangle 7"/>
            <p:cNvSpPr/>
            <p:nvPr/>
          </p:nvSpPr>
          <p:spPr>
            <a:xfrm>
              <a:off x="2170146" y="2027521"/>
              <a:ext cx="3452057" cy="19123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54A4"/>
                  </a:solidFill>
                </a:rPr>
                <a:t>INNOVATION</a:t>
              </a:r>
              <a:endParaRPr lang="en-GB" sz="2400" b="1" dirty="0">
                <a:solidFill>
                  <a:srgbClr val="0054A4"/>
                </a:solidFill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79" y="1532435"/>
            <a:ext cx="1392518" cy="11393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</p:pic>
      <p:grpSp>
        <p:nvGrpSpPr>
          <p:cNvPr id="4" name="Group 3"/>
          <p:cNvGrpSpPr/>
          <p:nvPr/>
        </p:nvGrpSpPr>
        <p:grpSpPr>
          <a:xfrm>
            <a:off x="-58366" y="902633"/>
            <a:ext cx="9144000" cy="3514844"/>
            <a:chOff x="-58366" y="1015129"/>
            <a:chExt cx="9144000" cy="3514844"/>
          </a:xfrm>
        </p:grpSpPr>
        <p:sp>
          <p:nvSpPr>
            <p:cNvPr id="17" name="TextBox 16"/>
            <p:cNvSpPr txBox="1"/>
            <p:nvPr/>
          </p:nvSpPr>
          <p:spPr>
            <a:xfrm>
              <a:off x="2819879" y="4129863"/>
              <a:ext cx="3600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79DD9"/>
                  </a:solidFill>
                </a:rPr>
                <a:t>ICAO Strategic </a:t>
              </a:r>
              <a:r>
                <a:rPr lang="en-US" sz="2000" b="1" dirty="0" smtClean="0">
                  <a:solidFill>
                    <a:srgbClr val="279DD9"/>
                  </a:solidFill>
                </a:rPr>
                <a:t>Objectives</a:t>
              </a:r>
              <a:endParaRPr lang="en-GB" sz="2000" b="1" dirty="0">
                <a:solidFill>
                  <a:srgbClr val="279DD9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771824" y="3340481"/>
              <a:ext cx="3598043" cy="634171"/>
              <a:chOff x="2702102" y="3355039"/>
              <a:chExt cx="3526082" cy="63417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8428" y="3357378"/>
                <a:ext cx="630936" cy="63093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39608" y="3357378"/>
                <a:ext cx="630936" cy="63093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10788" y="3358274"/>
                <a:ext cx="630936" cy="63093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97248" y="3355039"/>
                <a:ext cx="630936" cy="630936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2102" y="3357378"/>
                <a:ext cx="630936" cy="630936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-58366" y="1015129"/>
              <a:ext cx="9144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54A4"/>
                  </a:solidFill>
                </a:rPr>
                <a:t>Assembly 41</a:t>
              </a:r>
              <a:r>
                <a:rPr lang="en-US" b="1" baseline="30000" dirty="0">
                  <a:solidFill>
                    <a:srgbClr val="0054A4"/>
                  </a:solidFill>
                </a:rPr>
                <a:t>st</a:t>
              </a:r>
              <a:r>
                <a:rPr lang="en-US" b="1" dirty="0">
                  <a:solidFill>
                    <a:srgbClr val="0054A4"/>
                  </a:solidFill>
                </a:rPr>
                <a:t> Session – 27 Sep </a:t>
              </a:r>
              <a:r>
                <a:rPr lang="en-US" b="1" dirty="0" smtClean="0">
                  <a:solidFill>
                    <a:srgbClr val="0054A4"/>
                  </a:solidFill>
                </a:rPr>
                <a:t>to 7 </a:t>
              </a:r>
              <a:r>
                <a:rPr lang="en-US" b="1" dirty="0">
                  <a:solidFill>
                    <a:srgbClr val="0054A4"/>
                  </a:solidFill>
                </a:rPr>
                <a:t>Oct 2022, hybrid event</a:t>
              </a:r>
            </a:p>
            <a:p>
              <a:pPr algn="ctr"/>
              <a:r>
                <a:rPr lang="en-GB" i="1" dirty="0">
                  <a:solidFill>
                    <a:schemeClr val="accent6"/>
                  </a:solidFill>
                </a:rPr>
                <a:t>  </a:t>
              </a:r>
              <a:endParaRPr lang="en-US" i="1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5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10384" y="1175384"/>
            <a:ext cx="4688731" cy="1956922"/>
            <a:chOff x="2283658" y="1903385"/>
            <a:chExt cx="3708060" cy="2160614"/>
          </a:xfrm>
          <a:noFill/>
        </p:grpSpPr>
        <p:sp>
          <p:nvSpPr>
            <p:cNvPr id="3" name="Rounded Rectangle 2"/>
            <p:cNvSpPr/>
            <p:nvPr/>
          </p:nvSpPr>
          <p:spPr>
            <a:xfrm>
              <a:off x="2409836" y="1903385"/>
              <a:ext cx="3581882" cy="2160614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ounded Rectangle 7"/>
            <p:cNvSpPr/>
            <p:nvPr/>
          </p:nvSpPr>
          <p:spPr>
            <a:xfrm>
              <a:off x="2283658" y="2027523"/>
              <a:ext cx="3452057" cy="19123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20320" rIns="30480" bIns="20320" numCol="1" spcCol="1270" anchor="ctr" anchorCtr="0">
              <a:noAutofit/>
            </a:bodyPr>
            <a:lstStyle/>
            <a:p>
              <a:pPr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0054A4"/>
                  </a:solidFill>
                </a:rPr>
                <a:t>GLOBAL AVIATION TRAINING (GAT)</a:t>
              </a:r>
            </a:p>
            <a:p>
              <a:pPr lvl="1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solidFill>
                    <a:srgbClr val="0054A4"/>
                  </a:solidFill>
                </a:rPr>
                <a:t>ACTIONS AND WAY FORWARD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662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4140" y="937679"/>
            <a:ext cx="6400799" cy="441325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 smtClean="0">
                <a:solidFill>
                  <a:srgbClr val="0054A4"/>
                </a:solidFill>
                <a:ea typeface="+mn-ea"/>
                <a:cs typeface="Arial" pitchFamily="34" charset="0"/>
              </a:rPr>
              <a:t>ICAO GAT KEY COMPETENCIES PROGRAMME</a:t>
            </a:r>
            <a:endParaRPr lang="en-US" sz="2400" b="1" dirty="0">
              <a:solidFill>
                <a:srgbClr val="0054A4"/>
              </a:solidFill>
              <a:ea typeface="+mn-ea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92418" y="1544003"/>
            <a:ext cx="8275320" cy="31762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hlinkClick r:id="rId3"/>
              </a:rPr>
              <a:t>ICAO's Key Competencies </a:t>
            </a:r>
            <a:r>
              <a:rPr lang="en-US" sz="1400" dirty="0" err="1">
                <a:hlinkClick r:id="rId3"/>
              </a:rPr>
              <a:t>Programme</a:t>
            </a:r>
            <a:r>
              <a:rPr lang="en-US" sz="1400" dirty="0">
                <a:hlinkClick r:id="rId3"/>
              </a:rPr>
              <a:t> from GAT - ICAO on Vimeo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9213" y="1376462"/>
            <a:ext cx="8074887" cy="3708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en-US" sz="1648" b="1" dirty="0">
                <a:solidFill>
                  <a:schemeClr val="bg1"/>
                </a:solidFill>
                <a:ea typeface="SimSun" panose="02010600030101010101" pitchFamily="2" charset="-122"/>
              </a:rPr>
              <a:t>ICAO Global Aviation Training (GAT) </a:t>
            </a:r>
            <a:r>
              <a:rPr lang="en-US" sz="1648" b="1" dirty="0" err="1" smtClean="0">
                <a:solidFill>
                  <a:schemeClr val="bg1"/>
                </a:solidFill>
                <a:ea typeface="SimSun" panose="02010600030101010101" pitchFamily="2" charset="-122"/>
              </a:rPr>
              <a:t>develod</a:t>
            </a:r>
            <a:r>
              <a:rPr lang="en-US" sz="1648" b="1" dirty="0" smtClean="0">
                <a:solidFill>
                  <a:schemeClr val="bg1"/>
                </a:solidFill>
                <a:ea typeface="SimSun" panose="02010600030101010101" pitchFamily="2" charset="-122"/>
              </a:rPr>
              <a:t> </a:t>
            </a:r>
            <a:r>
              <a:rPr lang="en-US" sz="1648" b="1" dirty="0">
                <a:solidFill>
                  <a:schemeClr val="bg1"/>
                </a:solidFill>
                <a:ea typeface="SimSun" panose="02010600030101010101" pitchFamily="2" charset="-122"/>
              </a:rPr>
              <a:t>a plan</a:t>
            </a:r>
            <a:r>
              <a:rPr lang="en-US" sz="1648" b="1" dirty="0" smtClean="0">
                <a:solidFill>
                  <a:schemeClr val="bg1"/>
                </a:solidFill>
                <a:ea typeface="SimSun" panose="02010600030101010101" pitchFamily="2" charset="-122"/>
              </a:rPr>
              <a:t>,</a:t>
            </a:r>
          </a:p>
          <a:p>
            <a:pPr marL="314028" indent="-314028" algn="just">
              <a:lnSpc>
                <a:spcPct val="15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CA" dirty="0" smtClean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Swift </a:t>
            </a:r>
            <a:r>
              <a:rPr lang="en-CA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conversion of existing classroom courses into </a:t>
            </a:r>
            <a:r>
              <a:rPr lang="en-CA" b="1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virtual </a:t>
            </a:r>
            <a:r>
              <a:rPr lang="en-CA" b="1" dirty="0" smtClean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classrooms</a:t>
            </a:r>
            <a:endParaRPr lang="en-CA" dirty="0">
              <a:solidFill>
                <a:schemeClr val="accent1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14028" indent="-314028" algn="just">
              <a:lnSpc>
                <a:spcPct val="15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CA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Development of short </a:t>
            </a:r>
            <a:r>
              <a:rPr lang="en-CA" b="1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online courses </a:t>
            </a:r>
            <a:r>
              <a:rPr lang="en-CA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on urgent topics to support the recovery of the </a:t>
            </a:r>
            <a:r>
              <a:rPr lang="en-CA" dirty="0" smtClean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sector</a:t>
            </a:r>
            <a:endParaRPr lang="en-CA" dirty="0">
              <a:solidFill>
                <a:schemeClr val="accent1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14028" indent="-314028" algn="just">
              <a:lnSpc>
                <a:spcPct val="15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CA" b="1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Targeted promotional </a:t>
            </a:r>
            <a:r>
              <a:rPr lang="en-CA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strategies for online and virtual courses</a:t>
            </a:r>
            <a:r>
              <a:rPr lang="en-CA" dirty="0">
                <a:solidFill>
                  <a:schemeClr val="accent1"/>
                </a:solidFill>
                <a:ea typeface="SimSun" panose="02010600030101010101" pitchFamily="2" charset="-122"/>
              </a:rPr>
              <a:t> for Least Developing Countries and to support higher female participation in ICAO </a:t>
            </a:r>
            <a:r>
              <a:rPr lang="en-CA" dirty="0" smtClean="0">
                <a:solidFill>
                  <a:schemeClr val="accent1"/>
                </a:solidFill>
                <a:ea typeface="SimSun" panose="02010600030101010101" pitchFamily="2" charset="-122"/>
              </a:rPr>
              <a:t>courses</a:t>
            </a:r>
            <a:endParaRPr lang="en-CA" dirty="0">
              <a:solidFill>
                <a:schemeClr val="accent1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14028" indent="-314028" algn="just">
              <a:lnSpc>
                <a:spcPct val="150000"/>
              </a:lnSpc>
              <a:buClr>
                <a:srgbClr val="FFC000"/>
              </a:buClr>
              <a:buFont typeface="+mj-lt"/>
              <a:buAutoNum type="arabicPeriod"/>
            </a:pPr>
            <a:r>
              <a:rPr lang="en-CA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Development of </a:t>
            </a:r>
            <a:r>
              <a:rPr lang="en-CA" b="1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targeted partnerships </a:t>
            </a:r>
            <a:r>
              <a:rPr lang="en-CA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on post-pandemic recovery </a:t>
            </a:r>
            <a:r>
              <a:rPr lang="en-CA" dirty="0" smtClean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topics </a:t>
            </a:r>
            <a:endParaRPr lang="en-US" dirty="0">
              <a:solidFill>
                <a:schemeClr val="accent1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14028" indent="-314028">
              <a:lnSpc>
                <a:spcPct val="150000"/>
              </a:lnSpc>
              <a:spcAft>
                <a:spcPts val="916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Contribution to </a:t>
            </a:r>
            <a:r>
              <a:rPr lang="en-US" b="1" dirty="0" err="1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iPacks</a:t>
            </a:r>
            <a:r>
              <a:rPr lang="en-US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 with training </a:t>
            </a:r>
            <a:r>
              <a:rPr lang="en-US" dirty="0" smtClean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components</a:t>
            </a:r>
            <a:endParaRPr lang="en-US" dirty="0">
              <a:solidFill>
                <a:schemeClr val="accent1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916"/>
              </a:spcAft>
              <a:buClr>
                <a:srgbClr val="FFC000"/>
              </a:buClr>
            </a:pPr>
            <a:r>
              <a:rPr lang="en-US" sz="1465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9213" y="1002747"/>
            <a:ext cx="8112041" cy="5099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 defTabSz="766898"/>
            <a:r>
              <a:rPr lang="en-US" sz="2400" dirty="0" smtClean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Mitigation actions taken during the </a:t>
            </a:r>
            <a:r>
              <a:rPr lang="en-US" sz="2400" dirty="0">
                <a:solidFill>
                  <a:schemeClr val="accent1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COVID-19 Pandemic</a:t>
            </a:r>
          </a:p>
        </p:txBody>
      </p:sp>
    </p:spTree>
    <p:extLst>
      <p:ext uri="{BB962C8B-B14F-4D97-AF65-F5344CB8AC3E}">
        <p14:creationId xmlns:p14="http://schemas.microsoft.com/office/powerpoint/2010/main" val="22533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3918E043-759A-42DE-A9C8-72AB8435F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48" y="771236"/>
            <a:ext cx="7563361" cy="40725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24C33-0D28-4C81-90C9-E1718558FF81}"/>
              </a:ext>
            </a:extLst>
          </p:cNvPr>
          <p:cNvSpPr txBox="1">
            <a:spLocks/>
          </p:cNvSpPr>
          <p:nvPr/>
        </p:nvSpPr>
        <p:spPr>
          <a:xfrm>
            <a:off x="638835" y="538992"/>
            <a:ext cx="8373816" cy="557175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564" dirty="0">
                <a:solidFill>
                  <a:srgbClr val="002060"/>
                </a:solidFill>
                <a:ea typeface="+mn-lt"/>
                <a:cs typeface="+mn-lt"/>
              </a:rPr>
              <a:t>Enhancing collaboration with TRAINAIR PLUS™ Members  </a:t>
            </a:r>
            <a:endParaRPr lang="en-US" sz="293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6F6AE-806D-45E4-8DDD-BD590E416B3F}"/>
              </a:ext>
            </a:extLst>
          </p:cNvPr>
          <p:cNvSpPr txBox="1">
            <a:spLocks/>
          </p:cNvSpPr>
          <p:nvPr/>
        </p:nvSpPr>
        <p:spPr>
          <a:xfrm>
            <a:off x="608157" y="3744508"/>
            <a:ext cx="2375030" cy="557175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648" dirty="0">
                <a:ea typeface="+mn-lt"/>
                <a:cs typeface="+mn-lt"/>
                <a:sym typeface="Montserrat" panose="02000505000000020004" pitchFamily="2" charset="0"/>
              </a:rPr>
              <a:t>Activities Undertaken</a:t>
            </a:r>
            <a:endParaRPr lang="en-US" sz="1648" dirty="0"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8A70D1-85F2-4004-B6CB-5F13061738DD}"/>
              </a:ext>
            </a:extLst>
          </p:cNvPr>
          <p:cNvSpPr/>
          <p:nvPr/>
        </p:nvSpPr>
        <p:spPr>
          <a:xfrm>
            <a:off x="653124" y="1671524"/>
            <a:ext cx="155070" cy="1548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8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EFEB84-28A3-41EB-9DBB-CC75CF4178A4}"/>
              </a:ext>
            </a:extLst>
          </p:cNvPr>
          <p:cNvSpPr/>
          <p:nvPr/>
        </p:nvSpPr>
        <p:spPr>
          <a:xfrm>
            <a:off x="653148" y="1899943"/>
            <a:ext cx="155070" cy="154846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48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B8A534-CB79-4D4F-9920-31CC6961F1BA}"/>
              </a:ext>
            </a:extLst>
          </p:cNvPr>
          <p:cNvSpPr txBox="1">
            <a:spLocks/>
          </p:cNvSpPr>
          <p:nvPr/>
        </p:nvSpPr>
        <p:spPr>
          <a:xfrm>
            <a:off x="810566" y="1645569"/>
            <a:ext cx="1664970" cy="255096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099" b="0" dirty="0">
                <a:ea typeface="+mn-lt"/>
                <a:cs typeface="+mn-lt"/>
                <a:sym typeface="Montserrat" panose="02000505000000020004" pitchFamily="2" charset="0"/>
              </a:rPr>
              <a:t>TRAINAIR PLUS Members</a:t>
            </a:r>
            <a:endParaRPr lang="en-US" sz="1099" dirty="0">
              <a:cs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4C8329-D367-420E-91B0-06439D7E916A}"/>
              </a:ext>
            </a:extLst>
          </p:cNvPr>
          <p:cNvSpPr txBox="1">
            <a:spLocks/>
          </p:cNvSpPr>
          <p:nvPr/>
        </p:nvSpPr>
        <p:spPr>
          <a:xfrm>
            <a:off x="810643" y="1849503"/>
            <a:ext cx="1664970" cy="255096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099" b="0" dirty="0">
                <a:cs typeface="Calibri"/>
              </a:rPr>
              <a:t>TRAINAIR PLUS Partners</a:t>
            </a:r>
          </a:p>
        </p:txBody>
      </p:sp>
      <p:pic>
        <p:nvPicPr>
          <p:cNvPr id="11" name="Picture 11" descr="Icon&#10;&#10;Description automatically generated">
            <a:extLst>
              <a:ext uri="{FF2B5EF4-FFF2-40B4-BE49-F238E27FC236}">
                <a16:creationId xmlns:a16="http://schemas.microsoft.com/office/drawing/2014/main" id="{5ACE1FE4-1A4A-43A9-8DF6-6CFC0392C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767" y="1096167"/>
            <a:ext cx="927970" cy="91194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323D0FD-F34B-44E2-AEF6-F214653D917B}"/>
              </a:ext>
            </a:extLst>
          </p:cNvPr>
          <p:cNvSpPr txBox="1">
            <a:spLocks/>
          </p:cNvSpPr>
          <p:nvPr/>
        </p:nvSpPr>
        <p:spPr>
          <a:xfrm>
            <a:off x="1145113" y="3501287"/>
            <a:ext cx="1583354" cy="777611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US" sz="2564" dirty="0">
              <a:cs typeface="Calibri"/>
            </a:endParaRPr>
          </a:p>
        </p:txBody>
      </p:sp>
      <p:pic>
        <p:nvPicPr>
          <p:cNvPr id="14" name="Picture 14" descr="Icon&#10;&#10;Description automatically generated">
            <a:extLst>
              <a:ext uri="{FF2B5EF4-FFF2-40B4-BE49-F238E27FC236}">
                <a16:creationId xmlns:a16="http://schemas.microsoft.com/office/drawing/2014/main" id="{01C66970-A02D-4710-AB00-A5A794665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35" y="4194112"/>
            <a:ext cx="487244" cy="49556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2680B10-E479-407A-986D-D11407E64908}"/>
              </a:ext>
            </a:extLst>
          </p:cNvPr>
          <p:cNvSpPr txBox="1">
            <a:spLocks/>
          </p:cNvSpPr>
          <p:nvPr/>
        </p:nvSpPr>
        <p:spPr>
          <a:xfrm>
            <a:off x="1210563" y="4216005"/>
            <a:ext cx="1583354" cy="777611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282" b="0" dirty="0">
                <a:ea typeface="+mn-lt"/>
                <a:cs typeface="+mn-lt"/>
                <a:sym typeface="Montserrat" panose="02000505000000020004" pitchFamily="2" charset="0"/>
              </a:rPr>
              <a:t>Qualification </a:t>
            </a:r>
            <a:endParaRPr lang="en-US" sz="2564" dirty="0">
              <a:cs typeface="Calibri"/>
            </a:endParaRPr>
          </a:p>
          <a:p>
            <a:pPr algn="l"/>
            <a:r>
              <a:rPr lang="en-US" sz="1282" b="0" dirty="0">
                <a:ea typeface="+mn-lt"/>
                <a:cs typeface="+mn-lt"/>
                <a:sym typeface="Montserrat" panose="02000505000000020004" pitchFamily="2" charset="0"/>
              </a:rPr>
              <a:t>of virtual </a:t>
            </a:r>
          </a:p>
          <a:p>
            <a:pPr algn="l"/>
            <a:r>
              <a:rPr lang="en-US" sz="1282" b="0" dirty="0">
                <a:ea typeface="+mn-lt"/>
                <a:cs typeface="+mn-lt"/>
                <a:sym typeface="Montserrat" panose="02000505000000020004" pitchFamily="2" charset="0"/>
              </a:rPr>
              <a:t>instructors </a:t>
            </a:r>
            <a:endParaRPr lang="en-US" sz="2564" dirty="0">
              <a:cs typeface="Calibri"/>
            </a:endParaRPr>
          </a:p>
          <a:p>
            <a:pPr algn="l"/>
            <a:endParaRPr lang="en-US" sz="1282" b="0" dirty="0">
              <a:cs typeface="Calibri"/>
            </a:endParaRPr>
          </a:p>
        </p:txBody>
      </p:sp>
      <p:pic>
        <p:nvPicPr>
          <p:cNvPr id="16" name="Picture 16" descr="A picture containing text, vector graphics, dishware, tableware&#10;&#10;Description automatically generated">
            <a:extLst>
              <a:ext uri="{FF2B5EF4-FFF2-40B4-BE49-F238E27FC236}">
                <a16:creationId xmlns:a16="http://schemas.microsoft.com/office/drawing/2014/main" id="{7255C454-BBDD-4327-8DF4-E39D7A3DA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028" y="4157073"/>
            <a:ext cx="519889" cy="52822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4BB4E97-DD8C-41E6-89DF-6909B225C757}"/>
              </a:ext>
            </a:extLst>
          </p:cNvPr>
          <p:cNvSpPr txBox="1">
            <a:spLocks/>
          </p:cNvSpPr>
          <p:nvPr/>
        </p:nvSpPr>
        <p:spPr>
          <a:xfrm>
            <a:off x="3120524" y="4187031"/>
            <a:ext cx="1583354" cy="777611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282" b="0" dirty="0">
                <a:ea typeface="+mn-lt"/>
                <a:cs typeface="+mn-lt"/>
                <a:sym typeface="Montserrat" panose="02000505000000020004" pitchFamily="2" charset="0"/>
              </a:rPr>
              <a:t>Collaboration </a:t>
            </a:r>
            <a:endParaRPr lang="en-US" sz="2564">
              <a:cs typeface="Calibri"/>
            </a:endParaRPr>
          </a:p>
          <a:p>
            <a:pPr algn="l"/>
            <a:r>
              <a:rPr lang="en-US" sz="1282" b="0" dirty="0">
                <a:ea typeface="+mn-lt"/>
                <a:cs typeface="+mn-lt"/>
              </a:rPr>
              <a:t>and partnerships</a:t>
            </a:r>
            <a:endParaRPr lang="en-US" sz="1282" dirty="0">
              <a:cs typeface="Calibri"/>
            </a:endParaRPr>
          </a:p>
        </p:txBody>
      </p:sp>
      <p:pic>
        <p:nvPicPr>
          <p:cNvPr id="18" name="Picture 18" descr="Icon&#10;&#10;Description automatically generated">
            <a:extLst>
              <a:ext uri="{FF2B5EF4-FFF2-40B4-BE49-F238E27FC236}">
                <a16:creationId xmlns:a16="http://schemas.microsoft.com/office/drawing/2014/main" id="{84A365EA-950E-4B7B-B2C7-E775612A1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718" y="4116341"/>
            <a:ext cx="511727" cy="528223"/>
          </a:xfrm>
          <a:prstGeom prst="rect">
            <a:avLst/>
          </a:prstGeom>
        </p:spPr>
      </p:pic>
      <p:pic>
        <p:nvPicPr>
          <p:cNvPr id="19" name="Picture 19" descr="Icon&#10;&#10;Description automatically generated">
            <a:extLst>
              <a:ext uri="{FF2B5EF4-FFF2-40B4-BE49-F238E27FC236}">
                <a16:creationId xmlns:a16="http://schemas.microsoft.com/office/drawing/2014/main" id="{0C28657C-4C59-499F-8E34-4D9AF1C01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136" y="4080340"/>
            <a:ext cx="552535" cy="56088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4ED5646-183B-4528-A81B-FE5F755E3AA0}"/>
              </a:ext>
            </a:extLst>
          </p:cNvPr>
          <p:cNvSpPr txBox="1">
            <a:spLocks/>
          </p:cNvSpPr>
          <p:nvPr/>
        </p:nvSpPr>
        <p:spPr>
          <a:xfrm>
            <a:off x="5218205" y="4178817"/>
            <a:ext cx="1583354" cy="777611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282" b="0" dirty="0">
                <a:ea typeface="+mn-lt"/>
                <a:cs typeface="+mn-lt"/>
                <a:sym typeface="Montserrat" panose="02000505000000020004" pitchFamily="2" charset="0"/>
              </a:rPr>
              <a:t>Virtual </a:t>
            </a:r>
            <a:r>
              <a:rPr lang="en-US" sz="1282" b="0" dirty="0">
                <a:ea typeface="+mn-lt"/>
                <a:cs typeface="+mn-lt"/>
              </a:rPr>
              <a:t>library </a:t>
            </a:r>
            <a:br>
              <a:rPr lang="en-US" sz="1282" b="0" dirty="0">
                <a:ea typeface="+mn-lt"/>
                <a:cs typeface="+mn-lt"/>
              </a:rPr>
            </a:br>
            <a:r>
              <a:rPr lang="en-US" sz="1282" b="0" dirty="0">
                <a:ea typeface="+mn-lt"/>
                <a:cs typeface="+mn-lt"/>
              </a:rPr>
              <a:t>of 300+ courses</a:t>
            </a:r>
            <a:endParaRPr lang="en-US" sz="2931" dirty="0">
              <a:cs typeface="Calibri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51A14D3-56CD-4093-A136-D5C9BE0B556E}"/>
              </a:ext>
            </a:extLst>
          </p:cNvPr>
          <p:cNvSpPr txBox="1">
            <a:spLocks/>
          </p:cNvSpPr>
          <p:nvPr/>
        </p:nvSpPr>
        <p:spPr>
          <a:xfrm>
            <a:off x="7169712" y="4134584"/>
            <a:ext cx="1583354" cy="777611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282" b="0" dirty="0">
                <a:ea typeface="+mn-lt"/>
                <a:cs typeface="+mn-lt"/>
                <a:sym typeface="Montserrat" panose="02000505000000020004" pitchFamily="2" charset="0"/>
              </a:rPr>
              <a:t>Training Sessions aligned with priority needs</a:t>
            </a:r>
            <a:endParaRPr lang="en-US" sz="1282" b="0" dirty="0">
              <a:cs typeface="Calibri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DF20EC4-E49F-4B87-B9D4-4DB8B18196FE}"/>
              </a:ext>
            </a:extLst>
          </p:cNvPr>
          <p:cNvSpPr txBox="1">
            <a:spLocks/>
          </p:cNvSpPr>
          <p:nvPr/>
        </p:nvSpPr>
        <p:spPr>
          <a:xfrm>
            <a:off x="653123" y="1003476"/>
            <a:ext cx="6861347" cy="508190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282" b="0" dirty="0">
                <a:ea typeface="+mn-lt"/>
                <a:cs typeface="+mn-lt"/>
                <a:sym typeface="Montserrat" panose="02000505000000020004" pitchFamily="2" charset="0"/>
              </a:rPr>
              <a:t>A network of over 100 training organizations, academic institutions, and other international organizations supporting the implementation of ICAO training activities</a:t>
            </a:r>
            <a:endParaRPr lang="en-US" sz="1282" b="0" dirty="0">
              <a:ea typeface="+mn-lt"/>
              <a:cs typeface="+mn-lt"/>
            </a:endParaRPr>
          </a:p>
          <a:p>
            <a:pPr algn="l"/>
            <a:endParaRPr lang="en-US" sz="2931" dirty="0">
              <a:ea typeface="+mn-lt"/>
              <a:cs typeface="+mn-lt"/>
            </a:endParaRPr>
          </a:p>
          <a:p>
            <a:pPr algn="l"/>
            <a:endParaRPr lang="en-US" sz="1282" dirty="0">
              <a:cs typeface="Calibri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9BEE3DF-795C-45A1-AC5C-1915CA87FBE7}"/>
              </a:ext>
            </a:extLst>
          </p:cNvPr>
          <p:cNvSpPr txBox="1">
            <a:spLocks/>
          </p:cNvSpPr>
          <p:nvPr/>
        </p:nvSpPr>
        <p:spPr>
          <a:xfrm>
            <a:off x="7307069" y="2268438"/>
            <a:ext cx="1464260" cy="1169495"/>
          </a:xfrm>
          <a:prstGeom prst="rect">
            <a:avLst/>
          </a:prstGeom>
        </p:spPr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931" dirty="0">
                <a:solidFill>
                  <a:srgbClr val="002060"/>
                </a:solidFill>
                <a:ea typeface="+mn-lt"/>
                <a:cs typeface="+mn-lt"/>
              </a:rPr>
              <a:t>113</a:t>
            </a:r>
            <a:r>
              <a:rPr lang="en-US" sz="2564" dirty="0">
                <a:solidFill>
                  <a:srgbClr val="002060"/>
                </a:solidFill>
                <a:ea typeface="+mn-lt"/>
                <a:cs typeface="+mn-lt"/>
              </a:rPr>
              <a:t> </a:t>
            </a:r>
          </a:p>
          <a:p>
            <a:pPr algn="l">
              <a:spcBef>
                <a:spcPts val="0"/>
              </a:spcBef>
            </a:pPr>
            <a:r>
              <a:rPr lang="en-US" sz="1832" dirty="0">
                <a:solidFill>
                  <a:srgbClr val="002060"/>
                </a:solidFill>
                <a:cs typeface="Calibri"/>
              </a:rPr>
              <a:t>93 Members  20   Partners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DF20EC4-E49F-4B87-B9D4-4DB8B18196FE}"/>
              </a:ext>
            </a:extLst>
          </p:cNvPr>
          <p:cNvSpPr txBox="1">
            <a:spLocks/>
          </p:cNvSpPr>
          <p:nvPr/>
        </p:nvSpPr>
        <p:spPr>
          <a:xfrm>
            <a:off x="5218205" y="1992063"/>
            <a:ext cx="1106909" cy="44686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83738" tIns="41869" rIns="83738" bIns="41869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none" spc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z="1282" dirty="0">
                <a:ea typeface="+mn-lt"/>
                <a:cs typeface="+mn-lt"/>
              </a:rPr>
              <a:t>13 Members</a:t>
            </a:r>
          </a:p>
          <a:p>
            <a:pPr algn="l"/>
            <a:r>
              <a:rPr lang="en-US" sz="1282" dirty="0">
                <a:ea typeface="+mn-lt"/>
                <a:cs typeface="+mn-lt"/>
              </a:rPr>
              <a:t> in EUR/NAT</a:t>
            </a:r>
          </a:p>
          <a:p>
            <a:pPr algn="l"/>
            <a:endParaRPr lang="en-US" sz="1282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78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0720" y="1238535"/>
            <a:ext cx="3043417" cy="68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6898">
              <a:defRPr/>
            </a:pPr>
            <a:r>
              <a:rPr lang="en-US" sz="1282" dirty="0">
                <a:solidFill>
                  <a:schemeClr val="tx2"/>
                </a:solidFill>
                <a:latin typeface="Calibri"/>
              </a:rPr>
              <a:t>Increased offering of training in Pandemic- recovery and resilience activities</a:t>
            </a:r>
          </a:p>
          <a:p>
            <a:pPr defTabSz="766898">
              <a:defRPr/>
            </a:pPr>
            <a:endParaRPr lang="en-US" sz="1282" b="1" i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3" b="19307"/>
          <a:stretch/>
        </p:blipFill>
        <p:spPr>
          <a:xfrm>
            <a:off x="5951489" y="1343171"/>
            <a:ext cx="2840855" cy="191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49484" y="3468229"/>
          <a:ext cx="8110975" cy="1438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8286">
                  <a:extLst>
                    <a:ext uri="{9D8B030D-6E8A-4147-A177-3AD203B41FA5}">
                      <a16:colId xmlns:a16="http://schemas.microsoft.com/office/drawing/2014/main" val="3072721334"/>
                    </a:ext>
                  </a:extLst>
                </a:gridCol>
                <a:gridCol w="2143144">
                  <a:extLst>
                    <a:ext uri="{9D8B030D-6E8A-4147-A177-3AD203B41FA5}">
                      <a16:colId xmlns:a16="http://schemas.microsoft.com/office/drawing/2014/main" val="2983404731"/>
                    </a:ext>
                  </a:extLst>
                </a:gridCol>
                <a:gridCol w="2143144">
                  <a:extLst>
                    <a:ext uri="{9D8B030D-6E8A-4147-A177-3AD203B41FA5}">
                      <a16:colId xmlns:a16="http://schemas.microsoft.com/office/drawing/2014/main" val="3865149893"/>
                    </a:ext>
                  </a:extLst>
                </a:gridCol>
              </a:tblGrid>
              <a:tr h="28603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Training Areas</a:t>
                      </a:r>
                      <a:endParaRPr lang="en-GB" sz="1400" dirty="0"/>
                    </a:p>
                  </a:txBody>
                  <a:tcPr marL="76685" marR="76685" marT="38342" marB="383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809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solidFill>
                            <a:schemeClr val="bg1"/>
                          </a:solidFill>
                        </a:rPr>
                        <a:t>Aerodromes</a:t>
                      </a: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Air Navigation Services 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Air Transport </a:t>
                      </a: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Aviation Law</a:t>
                      </a: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5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Aviation Management </a:t>
                      </a: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Environment</a:t>
                      </a: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Flight Safety and Safety Management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Facilitation </a:t>
                      </a:r>
                    </a:p>
                    <a:p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4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55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Security</a:t>
                      </a: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8B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Training Competency Development </a:t>
                      </a: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0A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76685" marR="76685" marT="38342" marB="383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56747" y="4718327"/>
          <a:ext cx="1303293" cy="334953"/>
        </p:xfrm>
        <a:graphic>
          <a:graphicData uri="http://schemas.openxmlformats.org/drawingml/2006/table">
            <a:tbl>
              <a:tblPr/>
              <a:tblGrid>
                <a:gridCol w="1303293">
                  <a:extLst>
                    <a:ext uri="{9D8B030D-6E8A-4147-A177-3AD203B41FA5}">
                      <a16:colId xmlns:a16="http://schemas.microsoft.com/office/drawing/2014/main" val="1617753909"/>
                    </a:ext>
                  </a:extLst>
                </a:gridCol>
              </a:tblGrid>
              <a:tr h="334953">
                <a:tc>
                  <a:txBody>
                    <a:bodyPr/>
                    <a:lstStyle/>
                    <a:p>
                      <a:endParaRPr lang="en-CA" sz="1600" dirty="0"/>
                    </a:p>
                  </a:txBody>
                  <a:tcPr marL="83738" marR="83738" marT="41869" marB="4186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7473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" r="684" b="-205"/>
          <a:stretch/>
        </p:blipFill>
        <p:spPr>
          <a:xfrm>
            <a:off x="4359812" y="1576759"/>
            <a:ext cx="1591677" cy="16823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1570" y="676668"/>
            <a:ext cx="819733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198" b="1" dirty="0">
                <a:solidFill>
                  <a:srgbClr val="0054A4"/>
                </a:solidFill>
              </a:rPr>
              <a:t>Increased Offering of Courses, in coordination with Regional Offices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70720" y="1109391"/>
            <a:ext cx="7668503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26" y="2028197"/>
            <a:ext cx="1030826" cy="10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ICAO - Capacity &amp; Efficiency">
      <a:dk1>
        <a:srgbClr val="279DD9"/>
      </a:dk1>
      <a:lt1>
        <a:sysClr val="window" lastClr="FFFFFF"/>
      </a:lt1>
      <a:dk2>
        <a:srgbClr val="006EB7"/>
      </a:dk2>
      <a:lt2>
        <a:srgbClr val="FFFFFF"/>
      </a:lt2>
      <a:accent1>
        <a:srgbClr val="0054A4"/>
      </a:accent1>
      <a:accent2>
        <a:srgbClr val="A1CFEF"/>
      </a:accent2>
      <a:accent3>
        <a:srgbClr val="8DC63F"/>
      </a:accent3>
      <a:accent4>
        <a:srgbClr val="CED8DD"/>
      </a:accent4>
      <a:accent5>
        <a:srgbClr val="8C99A1"/>
      </a:accent5>
      <a:accent6>
        <a:srgbClr val="5A6870"/>
      </a:accent6>
      <a:hlink>
        <a:srgbClr val="39474F"/>
      </a:hlink>
      <a:folHlink>
        <a:srgbClr val="C400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with RTW tagline2 (002).pptx" id="{F1504C2C-9062-4D98-A0AC-B7746971C280}" vid="{0D2DA5D8-252F-47A1-868E-55DF1AD00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670</Words>
  <Application>Microsoft Office PowerPoint</Application>
  <PresentationFormat>On-screen Show (16:9)</PresentationFormat>
  <Paragraphs>118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SimSun</vt:lpstr>
      <vt:lpstr>Arial</vt:lpstr>
      <vt:lpstr>Bebas Neue</vt:lpstr>
      <vt:lpstr>Calibri</vt:lpstr>
      <vt:lpstr>DengXian</vt:lpstr>
      <vt:lpstr>Montserrat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ICAO GAT KEY COMPETENCIES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COMMITMENTS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Nahmadov, Elkhan</dc:creator>
  <cp:lastModifiedBy>Rallo, Nicolas</cp:lastModifiedBy>
  <cp:revision>167</cp:revision>
  <dcterms:modified xsi:type="dcterms:W3CDTF">2022-06-14T07:44:30Z</dcterms:modified>
</cp:coreProperties>
</file>